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마카롱" panose="020B0600000101010101" charset="-127"/>
      <p:regular r:id="rId11"/>
    </p:embeddedFont>
    <p:embeddedFont>
      <p:font typeface="윤고딕" panose="020B0600000101010101" charset="-127"/>
      <p:regular r:id="rId12"/>
    </p:embeddedFont>
    <p:embeddedFont>
      <p:font typeface="윤고딕 Semi-Bold" panose="020B0600000101010101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0"/>
    <a:srgbClr val="FFA600"/>
    <a:srgbClr val="FF620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4665" y="4962525"/>
            <a:ext cx="15211335" cy="1427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  <a:spcBef>
                <a:spcPct val="0"/>
              </a:spcBef>
            </a:pPr>
            <a:r>
              <a:rPr lang="ko-KR" altLang="en-US" sz="8499" dirty="0" err="1">
                <a:solidFill>
                  <a:srgbClr val="000000"/>
                </a:solidFill>
                <a:latin typeface="마카롱"/>
                <a:ea typeface="마카롱"/>
                <a:cs typeface="마카롱"/>
                <a:sym typeface="마카롱"/>
              </a:rPr>
              <a:t>알바냥</a:t>
            </a:r>
            <a:r>
              <a:rPr lang="ko-KR" altLang="en-US" sz="8499" dirty="0">
                <a:solidFill>
                  <a:srgbClr val="000000"/>
                </a:solidFill>
                <a:latin typeface="마카롱"/>
                <a:ea typeface="마카롱"/>
                <a:cs typeface="마카롱"/>
                <a:sym typeface="마카롱"/>
              </a:rPr>
              <a:t> 홈페이지 스타일 가이드</a:t>
            </a:r>
            <a:endParaRPr lang="en-US" sz="8499" dirty="0">
              <a:solidFill>
                <a:srgbClr val="000000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314665" y="6750045"/>
            <a:ext cx="7826201" cy="49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박인호 이인호 </a:t>
            </a:r>
            <a:r>
              <a:rPr lang="ko-KR" alt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임새롬</a:t>
            </a:r>
            <a:r>
              <a:rPr lang="ko-KR" alt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정재민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4518" y="8595571"/>
            <a:ext cx="264086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2025.07.07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1A14BD-0403-4BE6-876D-1AED3772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831520"/>
            <a:ext cx="2038353" cy="21310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34147" y="2657832"/>
            <a:ext cx="4871029" cy="814069"/>
            <a:chOff x="0" y="-381000"/>
            <a:chExt cx="6494706" cy="1085424"/>
          </a:xfrm>
        </p:grpSpPr>
        <p:sp>
          <p:nvSpPr>
            <p:cNvPr id="3" name="TextBox 3"/>
            <p:cNvSpPr txBox="1"/>
            <p:nvPr/>
          </p:nvSpPr>
          <p:spPr>
            <a:xfrm>
              <a:off x="0" y="-381000"/>
              <a:ext cx="4981806" cy="1085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ko-KR" alt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구동환경</a:t>
              </a:r>
              <a:endParaRPr lang="en-US" sz="3000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210129" y="-381000"/>
              <a:ext cx="1284577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79844" y="5724223"/>
            <a:ext cx="4871029" cy="814069"/>
            <a:chOff x="0" y="-381000"/>
            <a:chExt cx="6494706" cy="1085424"/>
          </a:xfrm>
        </p:grpSpPr>
        <p:sp>
          <p:nvSpPr>
            <p:cNvPr id="6" name="TextBox 6"/>
            <p:cNvSpPr txBox="1"/>
            <p:nvPr/>
          </p:nvSpPr>
          <p:spPr>
            <a:xfrm>
              <a:off x="0" y="-381000"/>
              <a:ext cx="4981806" cy="1085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Contents</a:t>
              </a:r>
              <a:r>
                <a:rPr lang="ko-KR" alt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 상세구조</a:t>
              </a:r>
              <a:endParaRPr lang="en-US" sz="3000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210129" y="-381000"/>
              <a:ext cx="1284577" cy="1082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04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79217" y="1065782"/>
            <a:ext cx="2285789" cy="124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3"/>
              </a:lnSpc>
              <a:spcBef>
                <a:spcPct val="0"/>
              </a:spcBef>
            </a:pPr>
            <a:r>
              <a:rPr lang="en-US" sz="7145">
                <a:solidFill>
                  <a:srgbClr val="000000"/>
                </a:solidFill>
                <a:latin typeface="마카롱"/>
                <a:ea typeface="마카롱"/>
                <a:cs typeface="마카롱"/>
                <a:sym typeface="마카롱"/>
              </a:rPr>
              <a:t>목차</a:t>
            </a:r>
          </a:p>
        </p:txBody>
      </p:sp>
      <p:grpSp>
        <p:nvGrpSpPr>
          <p:cNvPr id="26" name="Group 5">
            <a:extLst>
              <a:ext uri="{FF2B5EF4-FFF2-40B4-BE49-F238E27FC236}">
                <a16:creationId xmlns:a16="http://schemas.microsoft.com/office/drawing/2014/main" id="{B56C4654-98B8-41EE-B0D2-EF2BFD14DF9A}"/>
              </a:ext>
            </a:extLst>
          </p:cNvPr>
          <p:cNvGrpSpPr/>
          <p:nvPr/>
        </p:nvGrpSpPr>
        <p:grpSpPr>
          <a:xfrm>
            <a:off x="12179844" y="3674044"/>
            <a:ext cx="4871029" cy="814069"/>
            <a:chOff x="0" y="-381000"/>
            <a:chExt cx="6494706" cy="1085424"/>
          </a:xfrm>
        </p:grpSpPr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A3C9F707-9155-441A-A22F-8113D7CEBA3E}"/>
                </a:ext>
              </a:extLst>
            </p:cNvPr>
            <p:cNvSpPr txBox="1"/>
            <p:nvPr/>
          </p:nvSpPr>
          <p:spPr>
            <a:xfrm>
              <a:off x="0" y="-381000"/>
              <a:ext cx="4981806" cy="1085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ko-KR" alt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레이아웃</a:t>
              </a:r>
              <a:endParaRPr lang="en-US" sz="3000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F0FD731D-B04B-4DD5-96A1-3D92F7386297}"/>
                </a:ext>
              </a:extLst>
            </p:cNvPr>
            <p:cNvSpPr txBox="1"/>
            <p:nvPr/>
          </p:nvSpPr>
          <p:spPr>
            <a:xfrm>
              <a:off x="5210129" y="-381000"/>
              <a:ext cx="1284577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02</a:t>
              </a:r>
            </a:p>
          </p:txBody>
        </p: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id="{5FAD0743-8E5F-4FB4-BF1C-7963FA47252B}"/>
              </a:ext>
            </a:extLst>
          </p:cNvPr>
          <p:cNvGrpSpPr/>
          <p:nvPr/>
        </p:nvGrpSpPr>
        <p:grpSpPr>
          <a:xfrm>
            <a:off x="12179844" y="4699515"/>
            <a:ext cx="4871029" cy="814069"/>
            <a:chOff x="0" y="-381000"/>
            <a:chExt cx="6494706" cy="1085424"/>
          </a:xfrm>
        </p:grpSpPr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FA0C8808-849D-4D91-8D67-5D5008AA9694}"/>
                </a:ext>
              </a:extLst>
            </p:cNvPr>
            <p:cNvSpPr txBox="1"/>
            <p:nvPr/>
          </p:nvSpPr>
          <p:spPr>
            <a:xfrm>
              <a:off x="0" y="-381000"/>
              <a:ext cx="4981806" cy="1085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altLang="ko-KR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Header </a:t>
              </a:r>
              <a:r>
                <a:rPr lang="ko-KR" alt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상세구조</a:t>
              </a:r>
              <a:endParaRPr lang="en-US" sz="3000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48787FA6-1ADA-45EB-9AF7-CBB6A6FFAE72}"/>
                </a:ext>
              </a:extLst>
            </p:cNvPr>
            <p:cNvSpPr txBox="1"/>
            <p:nvPr/>
          </p:nvSpPr>
          <p:spPr>
            <a:xfrm>
              <a:off x="5210129" y="-381000"/>
              <a:ext cx="1284577" cy="1082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03</a:t>
              </a:r>
            </a:p>
          </p:txBody>
        </p:sp>
      </p:grpSp>
      <p:grpSp>
        <p:nvGrpSpPr>
          <p:cNvPr id="32" name="Group 5">
            <a:extLst>
              <a:ext uri="{FF2B5EF4-FFF2-40B4-BE49-F238E27FC236}">
                <a16:creationId xmlns:a16="http://schemas.microsoft.com/office/drawing/2014/main" id="{EF9BF7FD-CAD2-4B7D-9DD4-762A1AD2D74B}"/>
              </a:ext>
            </a:extLst>
          </p:cNvPr>
          <p:cNvGrpSpPr/>
          <p:nvPr/>
        </p:nvGrpSpPr>
        <p:grpSpPr>
          <a:xfrm>
            <a:off x="12179844" y="6738905"/>
            <a:ext cx="4842955" cy="814069"/>
            <a:chOff x="37432" y="-539352"/>
            <a:chExt cx="6457274" cy="1085424"/>
          </a:xfrm>
        </p:grpSpPr>
        <p:sp>
          <p:nvSpPr>
            <p:cNvPr id="33" name="TextBox 6">
              <a:extLst>
                <a:ext uri="{FF2B5EF4-FFF2-40B4-BE49-F238E27FC236}">
                  <a16:creationId xmlns:a16="http://schemas.microsoft.com/office/drawing/2014/main" id="{47B8A7C2-82F2-4148-9A2C-F30F5C920DB1}"/>
                </a:ext>
              </a:extLst>
            </p:cNvPr>
            <p:cNvSpPr txBox="1"/>
            <p:nvPr/>
          </p:nvSpPr>
          <p:spPr>
            <a:xfrm>
              <a:off x="37432" y="-539352"/>
              <a:ext cx="4981806" cy="1085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Footer </a:t>
              </a:r>
              <a:r>
                <a:rPr lang="ko-KR" alt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상세구조</a:t>
              </a:r>
              <a:endParaRPr lang="en-US" sz="3000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34" name="TextBox 7">
              <a:extLst>
                <a:ext uri="{FF2B5EF4-FFF2-40B4-BE49-F238E27FC236}">
                  <a16:creationId xmlns:a16="http://schemas.microsoft.com/office/drawing/2014/main" id="{6DDD33EB-EF12-4039-9313-FFDC899BAE89}"/>
                </a:ext>
              </a:extLst>
            </p:cNvPr>
            <p:cNvSpPr txBox="1"/>
            <p:nvPr/>
          </p:nvSpPr>
          <p:spPr>
            <a:xfrm>
              <a:off x="5210129" y="-539352"/>
              <a:ext cx="1284577" cy="1082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05</a:t>
              </a:r>
            </a:p>
          </p:txBody>
        </p:sp>
      </p:grpSp>
      <p:grpSp>
        <p:nvGrpSpPr>
          <p:cNvPr id="35" name="Group 5">
            <a:extLst>
              <a:ext uri="{FF2B5EF4-FFF2-40B4-BE49-F238E27FC236}">
                <a16:creationId xmlns:a16="http://schemas.microsoft.com/office/drawing/2014/main" id="{5BB5B1EC-9113-4560-92CA-6EB54A92F4A5}"/>
              </a:ext>
            </a:extLst>
          </p:cNvPr>
          <p:cNvGrpSpPr/>
          <p:nvPr/>
        </p:nvGrpSpPr>
        <p:grpSpPr>
          <a:xfrm>
            <a:off x="12179844" y="7753587"/>
            <a:ext cx="4871029" cy="814069"/>
            <a:chOff x="0" y="-381000"/>
            <a:chExt cx="6494706" cy="1085424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F53AF7A2-3BAE-4CD9-BC89-7D8E3F4E8C10}"/>
                </a:ext>
              </a:extLst>
            </p:cNvPr>
            <p:cNvSpPr txBox="1"/>
            <p:nvPr/>
          </p:nvSpPr>
          <p:spPr>
            <a:xfrm>
              <a:off x="0" y="-381000"/>
              <a:ext cx="4981806" cy="1085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ko-KR" alt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버튼스타일</a:t>
              </a:r>
              <a:endParaRPr lang="en-US" sz="3000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315CA6C4-DDAB-4C3C-9259-8C76AF0FA501}"/>
                </a:ext>
              </a:extLst>
            </p:cNvPr>
            <p:cNvSpPr txBox="1"/>
            <p:nvPr/>
          </p:nvSpPr>
          <p:spPr>
            <a:xfrm>
              <a:off x="5210129" y="-381000"/>
              <a:ext cx="1284577" cy="1082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8695" y="2857500"/>
            <a:ext cx="16830610" cy="6308288"/>
            <a:chOff x="0" y="0"/>
            <a:chExt cx="4432753" cy="16614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2753" cy="1661442"/>
            </a:xfrm>
            <a:custGeom>
              <a:avLst/>
              <a:gdLst/>
              <a:ahLst/>
              <a:cxnLst/>
              <a:rect l="l" t="t" r="r" b="b"/>
              <a:pathLst>
                <a:path w="4432753" h="1661442">
                  <a:moveTo>
                    <a:pt x="21160" y="0"/>
                  </a:moveTo>
                  <a:lnTo>
                    <a:pt x="4411594" y="0"/>
                  </a:lnTo>
                  <a:cubicBezTo>
                    <a:pt x="4423280" y="0"/>
                    <a:pt x="4432753" y="9473"/>
                    <a:pt x="4432753" y="21160"/>
                  </a:cubicBezTo>
                  <a:lnTo>
                    <a:pt x="4432753" y="1640283"/>
                  </a:lnTo>
                  <a:cubicBezTo>
                    <a:pt x="4432753" y="1651969"/>
                    <a:pt x="4423280" y="1661442"/>
                    <a:pt x="4411594" y="1661442"/>
                  </a:cubicBezTo>
                  <a:lnTo>
                    <a:pt x="21160" y="1661442"/>
                  </a:lnTo>
                  <a:cubicBezTo>
                    <a:pt x="9473" y="1661442"/>
                    <a:pt x="0" y="1651969"/>
                    <a:pt x="0" y="1640283"/>
                  </a:cubicBezTo>
                  <a:lnTo>
                    <a:pt x="0" y="21160"/>
                  </a:lnTo>
                  <a:cubicBezTo>
                    <a:pt x="0" y="9473"/>
                    <a:pt x="9473" y="0"/>
                    <a:pt x="2116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32753" cy="1709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01.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구동환경</a:t>
            </a: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40477" y="1789768"/>
            <a:ext cx="10407046" cy="66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알바냥</a:t>
            </a:r>
            <a:r>
              <a:rPr lang="en-US" altLang="ko-KR" sz="399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_</a:t>
            </a:r>
            <a:r>
              <a:rPr lang="ko-KR" altLang="en-US" sz="399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스타일가이드</a:t>
            </a:r>
            <a:r>
              <a:rPr lang="en-US" altLang="ko-KR" sz="399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_</a:t>
            </a:r>
            <a:r>
              <a:rPr lang="ko-KR" altLang="en-US" sz="399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구동환경</a:t>
            </a:r>
            <a:endParaRPr lang="en-US" sz="3999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82147" y="3786671"/>
            <a:ext cx="5961314" cy="279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93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컴퓨터 </a:t>
            </a:r>
            <a:r>
              <a:rPr 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OS : Windows</a:t>
            </a:r>
          </a:p>
          <a:p>
            <a:pPr>
              <a:lnSpc>
                <a:spcPts val="7593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Browser : chrome</a:t>
            </a:r>
          </a:p>
          <a:p>
            <a:pPr>
              <a:lnSpc>
                <a:spcPts val="7593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해상도 </a:t>
            </a:r>
            <a:r>
              <a:rPr lang="en-US" altLang="ko-KR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: 1920px</a:t>
            </a:r>
            <a:r>
              <a:rPr lang="ko-KR" alt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altLang="ko-KR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X1080px</a:t>
            </a:r>
          </a:p>
        </p:txBody>
      </p:sp>
      <p:sp>
        <p:nvSpPr>
          <p:cNvPr id="23" name="AutoShape 23"/>
          <p:cNvSpPr/>
          <p:nvPr/>
        </p:nvSpPr>
        <p:spPr>
          <a:xfrm>
            <a:off x="7848600" y="3945124"/>
            <a:ext cx="0" cy="4890977"/>
          </a:xfrm>
          <a:prstGeom prst="line">
            <a:avLst/>
          </a:prstGeom>
          <a:ln w="952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8">
            <a:extLst>
              <a:ext uri="{FF2B5EF4-FFF2-40B4-BE49-F238E27FC236}">
                <a16:creationId xmlns:a16="http://schemas.microsoft.com/office/drawing/2014/main" id="{A5E367F7-199C-4EA9-97FF-27EB6102B727}"/>
              </a:ext>
            </a:extLst>
          </p:cNvPr>
          <p:cNvGrpSpPr/>
          <p:nvPr/>
        </p:nvGrpSpPr>
        <p:grpSpPr>
          <a:xfrm>
            <a:off x="10782911" y="3488946"/>
            <a:ext cx="6395469" cy="1009109"/>
            <a:chOff x="0" y="0"/>
            <a:chExt cx="3840772" cy="666249"/>
          </a:xfrm>
        </p:grpSpPr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A0237F7-7971-4EBB-A561-76F46F4C6CCC}"/>
                </a:ext>
              </a:extLst>
            </p:cNvPr>
            <p:cNvSpPr/>
            <p:nvPr/>
          </p:nvSpPr>
          <p:spPr>
            <a:xfrm>
              <a:off x="0" y="0"/>
              <a:ext cx="3840772" cy="666249"/>
            </a:xfrm>
            <a:custGeom>
              <a:avLst/>
              <a:gdLst/>
              <a:ahLst/>
              <a:cxnLst/>
              <a:rect l="l" t="t" r="r" b="b"/>
              <a:pathLst>
                <a:path w="3840772" h="666249">
                  <a:moveTo>
                    <a:pt x="22828" y="0"/>
                  </a:moveTo>
                  <a:lnTo>
                    <a:pt x="3817944" y="0"/>
                  </a:lnTo>
                  <a:cubicBezTo>
                    <a:pt x="3830551" y="0"/>
                    <a:pt x="3840772" y="10221"/>
                    <a:pt x="3840772" y="22828"/>
                  </a:cubicBezTo>
                  <a:lnTo>
                    <a:pt x="3840772" y="643421"/>
                  </a:lnTo>
                  <a:cubicBezTo>
                    <a:pt x="3840772" y="656028"/>
                    <a:pt x="3830551" y="666249"/>
                    <a:pt x="3817944" y="666249"/>
                  </a:cubicBezTo>
                  <a:lnTo>
                    <a:pt x="22828" y="666249"/>
                  </a:lnTo>
                  <a:cubicBezTo>
                    <a:pt x="10221" y="666249"/>
                    <a:pt x="0" y="656028"/>
                    <a:pt x="0" y="643421"/>
                  </a:cubicBezTo>
                  <a:lnTo>
                    <a:pt x="0" y="22828"/>
                  </a:lnTo>
                  <a:cubicBezTo>
                    <a:pt x="0" y="10221"/>
                    <a:pt x="10221" y="0"/>
                    <a:pt x="2282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3160CA5F-4F4E-4815-AC9B-4ED3E041D58A}"/>
                </a:ext>
              </a:extLst>
            </p:cNvPr>
            <p:cNvSpPr txBox="1"/>
            <p:nvPr/>
          </p:nvSpPr>
          <p:spPr>
            <a:xfrm>
              <a:off x="0" y="-47625"/>
              <a:ext cx="3840772" cy="71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7" name="TextBox 14">
            <a:extLst>
              <a:ext uri="{FF2B5EF4-FFF2-40B4-BE49-F238E27FC236}">
                <a16:creationId xmlns:a16="http://schemas.microsoft.com/office/drawing/2014/main" id="{40E64E69-F3E1-41B9-8C0F-6B7CD2810A8F}"/>
              </a:ext>
            </a:extLst>
          </p:cNvPr>
          <p:cNvSpPr txBox="1"/>
          <p:nvPr/>
        </p:nvSpPr>
        <p:spPr>
          <a:xfrm>
            <a:off x="11087600" y="3721166"/>
            <a:ext cx="1607021" cy="496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Header</a:t>
            </a: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A72C996D-BF22-4DD7-8F14-A583D2C0E9CF}"/>
              </a:ext>
            </a:extLst>
          </p:cNvPr>
          <p:cNvSpPr txBox="1"/>
          <p:nvPr/>
        </p:nvSpPr>
        <p:spPr>
          <a:xfrm>
            <a:off x="8344586" y="3764613"/>
            <a:ext cx="2057400" cy="842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93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레이아웃 </a:t>
            </a:r>
            <a:endParaRPr lang="en-US" sz="36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6A11281D-9A8E-4061-8EC1-B922EAC52DAD}"/>
              </a:ext>
            </a:extLst>
          </p:cNvPr>
          <p:cNvSpPr txBox="1"/>
          <p:nvPr/>
        </p:nvSpPr>
        <p:spPr>
          <a:xfrm>
            <a:off x="12774882" y="3782438"/>
            <a:ext cx="3958306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algn="l">
              <a:lnSpc>
                <a:spcPts val="3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로고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메뉴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네비게이션</a:t>
            </a:r>
            <a:endParaRPr lang="en-US" sz="2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30" name="Group 8">
            <a:extLst>
              <a:ext uri="{FF2B5EF4-FFF2-40B4-BE49-F238E27FC236}">
                <a16:creationId xmlns:a16="http://schemas.microsoft.com/office/drawing/2014/main" id="{6D053601-CE22-4A3D-9484-5C9F62F4CB14}"/>
              </a:ext>
            </a:extLst>
          </p:cNvPr>
          <p:cNvGrpSpPr/>
          <p:nvPr/>
        </p:nvGrpSpPr>
        <p:grpSpPr>
          <a:xfrm>
            <a:off x="10782911" y="4678688"/>
            <a:ext cx="6395469" cy="1009109"/>
            <a:chOff x="0" y="0"/>
            <a:chExt cx="3840772" cy="666249"/>
          </a:xfrm>
        </p:grpSpPr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DD56650F-9B21-4100-A3B6-ABDF99BE3CE6}"/>
                </a:ext>
              </a:extLst>
            </p:cNvPr>
            <p:cNvSpPr/>
            <p:nvPr/>
          </p:nvSpPr>
          <p:spPr>
            <a:xfrm>
              <a:off x="0" y="0"/>
              <a:ext cx="3840772" cy="666249"/>
            </a:xfrm>
            <a:custGeom>
              <a:avLst/>
              <a:gdLst/>
              <a:ahLst/>
              <a:cxnLst/>
              <a:rect l="l" t="t" r="r" b="b"/>
              <a:pathLst>
                <a:path w="3840772" h="666249">
                  <a:moveTo>
                    <a:pt x="22828" y="0"/>
                  </a:moveTo>
                  <a:lnTo>
                    <a:pt x="3817944" y="0"/>
                  </a:lnTo>
                  <a:cubicBezTo>
                    <a:pt x="3830551" y="0"/>
                    <a:pt x="3840772" y="10221"/>
                    <a:pt x="3840772" y="22828"/>
                  </a:cubicBezTo>
                  <a:lnTo>
                    <a:pt x="3840772" y="643421"/>
                  </a:lnTo>
                  <a:cubicBezTo>
                    <a:pt x="3840772" y="656028"/>
                    <a:pt x="3830551" y="666249"/>
                    <a:pt x="3817944" y="666249"/>
                  </a:cubicBezTo>
                  <a:lnTo>
                    <a:pt x="22828" y="666249"/>
                  </a:lnTo>
                  <a:cubicBezTo>
                    <a:pt x="10221" y="666249"/>
                    <a:pt x="0" y="656028"/>
                    <a:pt x="0" y="643421"/>
                  </a:cubicBezTo>
                  <a:lnTo>
                    <a:pt x="0" y="22828"/>
                  </a:lnTo>
                  <a:cubicBezTo>
                    <a:pt x="0" y="10221"/>
                    <a:pt x="10221" y="0"/>
                    <a:pt x="2282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BFBFE8E1-E6A7-4D9B-9AAD-678517C94F15}"/>
                </a:ext>
              </a:extLst>
            </p:cNvPr>
            <p:cNvSpPr txBox="1"/>
            <p:nvPr/>
          </p:nvSpPr>
          <p:spPr>
            <a:xfrm>
              <a:off x="0" y="-47625"/>
              <a:ext cx="3840772" cy="71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3" name="TextBox 14">
            <a:extLst>
              <a:ext uri="{FF2B5EF4-FFF2-40B4-BE49-F238E27FC236}">
                <a16:creationId xmlns:a16="http://schemas.microsoft.com/office/drawing/2014/main" id="{68D7A637-E484-4624-BAD7-66C482E13441}"/>
              </a:ext>
            </a:extLst>
          </p:cNvPr>
          <p:cNvSpPr txBox="1"/>
          <p:nvPr/>
        </p:nvSpPr>
        <p:spPr>
          <a:xfrm>
            <a:off x="11054112" y="4918591"/>
            <a:ext cx="1607021" cy="496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Main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448EDD58-2F3B-4AB2-B7CF-19B2B12EC690}"/>
              </a:ext>
            </a:extLst>
          </p:cNvPr>
          <p:cNvSpPr txBox="1"/>
          <p:nvPr/>
        </p:nvSpPr>
        <p:spPr>
          <a:xfrm>
            <a:off x="12741394" y="4979863"/>
            <a:ext cx="3958306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algn="l">
              <a:lnSpc>
                <a:spcPts val="3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배너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slide</a:t>
            </a:r>
            <a:endParaRPr lang="en-US" sz="2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AB06E08F-A11C-47B5-A7F5-8BFF9E00E2FC}"/>
              </a:ext>
            </a:extLst>
          </p:cNvPr>
          <p:cNvGrpSpPr/>
          <p:nvPr/>
        </p:nvGrpSpPr>
        <p:grpSpPr>
          <a:xfrm>
            <a:off x="10782911" y="5927700"/>
            <a:ext cx="6395469" cy="1885702"/>
            <a:chOff x="0" y="0"/>
            <a:chExt cx="3840772" cy="666249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8BA25E47-42E4-41E0-AC27-6C77176786D6}"/>
                </a:ext>
              </a:extLst>
            </p:cNvPr>
            <p:cNvSpPr/>
            <p:nvPr/>
          </p:nvSpPr>
          <p:spPr>
            <a:xfrm>
              <a:off x="0" y="0"/>
              <a:ext cx="3840772" cy="666249"/>
            </a:xfrm>
            <a:custGeom>
              <a:avLst/>
              <a:gdLst/>
              <a:ahLst/>
              <a:cxnLst/>
              <a:rect l="l" t="t" r="r" b="b"/>
              <a:pathLst>
                <a:path w="3840772" h="666249">
                  <a:moveTo>
                    <a:pt x="22828" y="0"/>
                  </a:moveTo>
                  <a:lnTo>
                    <a:pt x="3817944" y="0"/>
                  </a:lnTo>
                  <a:cubicBezTo>
                    <a:pt x="3830551" y="0"/>
                    <a:pt x="3840772" y="10221"/>
                    <a:pt x="3840772" y="22828"/>
                  </a:cubicBezTo>
                  <a:lnTo>
                    <a:pt x="3840772" y="643421"/>
                  </a:lnTo>
                  <a:cubicBezTo>
                    <a:pt x="3840772" y="656028"/>
                    <a:pt x="3830551" y="666249"/>
                    <a:pt x="3817944" y="666249"/>
                  </a:cubicBezTo>
                  <a:lnTo>
                    <a:pt x="22828" y="666249"/>
                  </a:lnTo>
                  <a:cubicBezTo>
                    <a:pt x="10221" y="666249"/>
                    <a:pt x="0" y="656028"/>
                    <a:pt x="0" y="643421"/>
                  </a:cubicBezTo>
                  <a:lnTo>
                    <a:pt x="0" y="22828"/>
                  </a:lnTo>
                  <a:cubicBezTo>
                    <a:pt x="0" y="10221"/>
                    <a:pt x="10221" y="0"/>
                    <a:pt x="2282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E0757636-3381-43C1-B3A4-2107AC610895}"/>
                </a:ext>
              </a:extLst>
            </p:cNvPr>
            <p:cNvSpPr txBox="1"/>
            <p:nvPr/>
          </p:nvSpPr>
          <p:spPr>
            <a:xfrm>
              <a:off x="0" y="-47625"/>
              <a:ext cx="3840772" cy="71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0" name="TextBox 14">
            <a:extLst>
              <a:ext uri="{FF2B5EF4-FFF2-40B4-BE49-F238E27FC236}">
                <a16:creationId xmlns:a16="http://schemas.microsoft.com/office/drawing/2014/main" id="{CF0373D0-9F87-4D72-B2A3-118539C692CB}"/>
              </a:ext>
            </a:extLst>
          </p:cNvPr>
          <p:cNvSpPr txBox="1"/>
          <p:nvPr/>
        </p:nvSpPr>
        <p:spPr>
          <a:xfrm>
            <a:off x="11054112" y="6167603"/>
            <a:ext cx="1857066" cy="496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Contents</a:t>
            </a:r>
          </a:p>
        </p:txBody>
      </p:sp>
      <p:sp>
        <p:nvSpPr>
          <p:cNvPr id="41" name="TextBox 16">
            <a:extLst>
              <a:ext uri="{FF2B5EF4-FFF2-40B4-BE49-F238E27FC236}">
                <a16:creationId xmlns:a16="http://schemas.microsoft.com/office/drawing/2014/main" id="{8FE8855E-ACBC-4E51-B4EC-F176B067BC99}"/>
              </a:ext>
            </a:extLst>
          </p:cNvPr>
          <p:cNvSpPr txBox="1"/>
          <p:nvPr/>
        </p:nvSpPr>
        <p:spPr>
          <a:xfrm>
            <a:off x="12989353" y="6170501"/>
            <a:ext cx="3958306" cy="1502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algn="l">
              <a:lnSpc>
                <a:spcPts val="3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홈 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: </a:t>
            </a:r>
          </a:p>
          <a:p>
            <a:pPr marL="215901" lvl="1" algn="l">
              <a:lnSpc>
                <a:spcPts val="3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이력서관리 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:</a:t>
            </a:r>
          </a:p>
          <a:p>
            <a:pPr marL="215901" lvl="1" algn="l">
              <a:lnSpc>
                <a:spcPts val="3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채용정보 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:</a:t>
            </a:r>
          </a:p>
          <a:p>
            <a:pPr marL="215901" lvl="1" algn="l">
              <a:lnSpc>
                <a:spcPts val="3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브랜드 알바 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:</a:t>
            </a:r>
            <a:endParaRPr lang="en-US" sz="2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42" name="Group 8">
            <a:extLst>
              <a:ext uri="{FF2B5EF4-FFF2-40B4-BE49-F238E27FC236}">
                <a16:creationId xmlns:a16="http://schemas.microsoft.com/office/drawing/2014/main" id="{E75C5C88-7F37-404F-9074-705EAF2B8BFE}"/>
              </a:ext>
            </a:extLst>
          </p:cNvPr>
          <p:cNvGrpSpPr/>
          <p:nvPr/>
        </p:nvGrpSpPr>
        <p:grpSpPr>
          <a:xfrm>
            <a:off x="10776691" y="7948196"/>
            <a:ext cx="6395469" cy="1009109"/>
            <a:chOff x="0" y="0"/>
            <a:chExt cx="3840772" cy="666249"/>
          </a:xfrm>
        </p:grpSpPr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0026F741-4D04-431D-88B1-BEA45ACE9372}"/>
                </a:ext>
              </a:extLst>
            </p:cNvPr>
            <p:cNvSpPr/>
            <p:nvPr/>
          </p:nvSpPr>
          <p:spPr>
            <a:xfrm>
              <a:off x="0" y="0"/>
              <a:ext cx="3840772" cy="666249"/>
            </a:xfrm>
            <a:custGeom>
              <a:avLst/>
              <a:gdLst/>
              <a:ahLst/>
              <a:cxnLst/>
              <a:rect l="l" t="t" r="r" b="b"/>
              <a:pathLst>
                <a:path w="3840772" h="666249">
                  <a:moveTo>
                    <a:pt x="22828" y="0"/>
                  </a:moveTo>
                  <a:lnTo>
                    <a:pt x="3817944" y="0"/>
                  </a:lnTo>
                  <a:cubicBezTo>
                    <a:pt x="3830551" y="0"/>
                    <a:pt x="3840772" y="10221"/>
                    <a:pt x="3840772" y="22828"/>
                  </a:cubicBezTo>
                  <a:lnTo>
                    <a:pt x="3840772" y="643421"/>
                  </a:lnTo>
                  <a:cubicBezTo>
                    <a:pt x="3840772" y="656028"/>
                    <a:pt x="3830551" y="666249"/>
                    <a:pt x="3817944" y="666249"/>
                  </a:cubicBezTo>
                  <a:lnTo>
                    <a:pt x="22828" y="666249"/>
                  </a:lnTo>
                  <a:cubicBezTo>
                    <a:pt x="10221" y="666249"/>
                    <a:pt x="0" y="656028"/>
                    <a:pt x="0" y="643421"/>
                  </a:cubicBezTo>
                  <a:lnTo>
                    <a:pt x="0" y="22828"/>
                  </a:lnTo>
                  <a:cubicBezTo>
                    <a:pt x="0" y="10221"/>
                    <a:pt x="10221" y="0"/>
                    <a:pt x="2282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35AC87F2-59B6-4DFF-84AB-166F5245FB72}"/>
                </a:ext>
              </a:extLst>
            </p:cNvPr>
            <p:cNvSpPr txBox="1"/>
            <p:nvPr/>
          </p:nvSpPr>
          <p:spPr>
            <a:xfrm>
              <a:off x="0" y="-47625"/>
              <a:ext cx="3840772" cy="71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5" name="TextBox 14">
            <a:extLst>
              <a:ext uri="{FF2B5EF4-FFF2-40B4-BE49-F238E27FC236}">
                <a16:creationId xmlns:a16="http://schemas.microsoft.com/office/drawing/2014/main" id="{1256DB27-8171-4EBF-9BF7-71401CC39125}"/>
              </a:ext>
            </a:extLst>
          </p:cNvPr>
          <p:cNvSpPr txBox="1"/>
          <p:nvPr/>
        </p:nvSpPr>
        <p:spPr>
          <a:xfrm>
            <a:off x="11047892" y="8188099"/>
            <a:ext cx="1607021" cy="496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Footer</a:t>
            </a: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1989B0A8-48F0-411A-B049-1299FA9D6347}"/>
              </a:ext>
            </a:extLst>
          </p:cNvPr>
          <p:cNvSpPr txBox="1"/>
          <p:nvPr/>
        </p:nvSpPr>
        <p:spPr>
          <a:xfrm>
            <a:off x="12735174" y="8249371"/>
            <a:ext cx="3958306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algn="l">
              <a:lnSpc>
                <a:spcPts val="3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회사정보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기타정보</a:t>
            </a:r>
            <a:endParaRPr lang="en-US" sz="2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094323"/>
            <a:ext cx="18288000" cy="2192677"/>
            <a:chOff x="0" y="0"/>
            <a:chExt cx="4816593" cy="577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77495"/>
            </a:xfrm>
            <a:custGeom>
              <a:avLst/>
              <a:gdLst/>
              <a:ahLst/>
              <a:cxnLst/>
              <a:rect l="l" t="t" r="r" b="b"/>
              <a:pathLst>
                <a:path w="4816592" h="577495">
                  <a:moveTo>
                    <a:pt x="0" y="0"/>
                  </a:moveTo>
                  <a:lnTo>
                    <a:pt x="4816592" y="0"/>
                  </a:lnTo>
                  <a:lnTo>
                    <a:pt x="4816592" y="577495"/>
                  </a:lnTo>
                  <a:lnTo>
                    <a:pt x="0" y="577495"/>
                  </a:lnTo>
                  <a:close/>
                </a:path>
              </a:pathLst>
            </a:custGeom>
            <a:solidFill>
              <a:srgbClr val="FF800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625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FF8000"/>
                </a:solidFill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4490485" y="8881529"/>
            <a:ext cx="1166539" cy="618266"/>
          </a:xfrm>
          <a:custGeom>
            <a:avLst/>
            <a:gdLst/>
            <a:ahLst/>
            <a:cxnLst/>
            <a:rect l="l" t="t" r="r" b="b"/>
            <a:pathLst>
              <a:path w="1166539" h="618266">
                <a:moveTo>
                  <a:pt x="0" y="0"/>
                </a:moveTo>
                <a:lnTo>
                  <a:pt x="1166539" y="0"/>
                </a:lnTo>
                <a:lnTo>
                  <a:pt x="1166539" y="618266"/>
                </a:lnTo>
                <a:lnTo>
                  <a:pt x="0" y="61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59858" y="8805693"/>
            <a:ext cx="9252830" cy="69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u="none" strike="noStrike" dirty="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MZ </a:t>
            </a:r>
            <a:r>
              <a:rPr lang="en-US" sz="3999" u="none" strike="noStrike" dirty="0" err="1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세대에게</a:t>
            </a:r>
            <a:r>
              <a:rPr lang="en-US" sz="3999" u="none" strike="noStrike" dirty="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3999" u="none" strike="noStrike" dirty="0" err="1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브랜드</a:t>
            </a:r>
            <a:r>
              <a:rPr lang="en-US" sz="3999" u="none" strike="noStrike" dirty="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3999" u="none" strike="noStrike" dirty="0" err="1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메시지</a:t>
            </a:r>
            <a:r>
              <a:rPr lang="en-US" sz="3999" u="none" strike="noStrike" dirty="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3999" u="none" strike="noStrike" dirty="0" err="1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전달</a:t>
            </a:r>
            <a:endParaRPr lang="en-US" sz="3999" u="none" strike="noStrike" dirty="0">
              <a:solidFill>
                <a:srgbClr val="FFFFFF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02.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레이아웃</a:t>
            </a:r>
            <a:endParaRPr lang="en-US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226150" y="2251169"/>
            <a:ext cx="4962895" cy="4704855"/>
            <a:chOff x="0" y="0"/>
            <a:chExt cx="1307100" cy="12391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07100" cy="1239139"/>
            </a:xfrm>
            <a:custGeom>
              <a:avLst/>
              <a:gdLst/>
              <a:ahLst/>
              <a:cxnLst/>
              <a:rect l="l" t="t" r="r" b="b"/>
              <a:pathLst>
                <a:path w="1307100" h="1239139">
                  <a:moveTo>
                    <a:pt x="67078" y="0"/>
                  </a:moveTo>
                  <a:lnTo>
                    <a:pt x="1240022" y="0"/>
                  </a:lnTo>
                  <a:cubicBezTo>
                    <a:pt x="1277068" y="0"/>
                    <a:pt x="1307100" y="30032"/>
                    <a:pt x="1307100" y="67078"/>
                  </a:cubicBezTo>
                  <a:lnTo>
                    <a:pt x="1307100" y="1172061"/>
                  </a:lnTo>
                  <a:cubicBezTo>
                    <a:pt x="1307100" y="1189851"/>
                    <a:pt x="1300033" y="1206912"/>
                    <a:pt x="1287453" y="1219492"/>
                  </a:cubicBezTo>
                  <a:cubicBezTo>
                    <a:pt x="1274874" y="1232072"/>
                    <a:pt x="1257812" y="1239139"/>
                    <a:pt x="1240022" y="1239139"/>
                  </a:cubicBezTo>
                  <a:lnTo>
                    <a:pt x="67078" y="1239139"/>
                  </a:lnTo>
                  <a:cubicBezTo>
                    <a:pt x="30032" y="1239139"/>
                    <a:pt x="0" y="1209107"/>
                    <a:pt x="0" y="1172061"/>
                  </a:cubicBezTo>
                  <a:lnTo>
                    <a:pt x="0" y="67078"/>
                  </a:lnTo>
                  <a:cubicBezTo>
                    <a:pt x="0" y="30032"/>
                    <a:pt x="30032" y="0"/>
                    <a:pt x="6707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307100" cy="131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58172" y="2866135"/>
            <a:ext cx="3898852" cy="49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색상</a:t>
            </a:r>
            <a:endParaRPr lang="en-US" sz="3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98718" y="4031198"/>
            <a:ext cx="4017759" cy="73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ko-KR" altLang="en-US" sz="2000" dirty="0">
                <a:latin typeface="윤고딕"/>
                <a:ea typeface="윤고딕"/>
                <a:cs typeface="윤고딕"/>
                <a:sym typeface="윤고딕"/>
              </a:rPr>
              <a:t>홈페이지 대표 색</a:t>
            </a:r>
            <a:r>
              <a:rPr lang="en-US" altLang="ko-KR" sz="2000" dirty="0">
                <a:latin typeface="윤고딕"/>
                <a:ea typeface="윤고딕"/>
                <a:cs typeface="윤고딕"/>
                <a:sym typeface="윤고딕"/>
              </a:rPr>
              <a:t>(#FF8000)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ko-KR" altLang="en-US" sz="2000" dirty="0">
                <a:latin typeface="윤고딕"/>
                <a:ea typeface="윤고딕"/>
                <a:cs typeface="윤고딕"/>
                <a:sym typeface="윤고딕"/>
              </a:rPr>
              <a:t> </a:t>
            </a:r>
            <a:endParaRPr lang="en-US" sz="2000" dirty="0"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6662552" y="2251169"/>
            <a:ext cx="4962895" cy="4704855"/>
            <a:chOff x="0" y="0"/>
            <a:chExt cx="1307100" cy="123913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07100" cy="1239139"/>
            </a:xfrm>
            <a:custGeom>
              <a:avLst/>
              <a:gdLst/>
              <a:ahLst/>
              <a:cxnLst/>
              <a:rect l="l" t="t" r="r" b="b"/>
              <a:pathLst>
                <a:path w="1307100" h="1239139">
                  <a:moveTo>
                    <a:pt x="67078" y="0"/>
                  </a:moveTo>
                  <a:lnTo>
                    <a:pt x="1240022" y="0"/>
                  </a:lnTo>
                  <a:cubicBezTo>
                    <a:pt x="1277068" y="0"/>
                    <a:pt x="1307100" y="30032"/>
                    <a:pt x="1307100" y="67078"/>
                  </a:cubicBezTo>
                  <a:lnTo>
                    <a:pt x="1307100" y="1172061"/>
                  </a:lnTo>
                  <a:cubicBezTo>
                    <a:pt x="1307100" y="1189851"/>
                    <a:pt x="1300033" y="1206912"/>
                    <a:pt x="1287453" y="1219492"/>
                  </a:cubicBezTo>
                  <a:cubicBezTo>
                    <a:pt x="1274874" y="1232072"/>
                    <a:pt x="1257812" y="1239139"/>
                    <a:pt x="1240022" y="1239139"/>
                  </a:cubicBezTo>
                  <a:lnTo>
                    <a:pt x="67078" y="1239139"/>
                  </a:lnTo>
                  <a:cubicBezTo>
                    <a:pt x="30032" y="1239139"/>
                    <a:pt x="0" y="1209107"/>
                    <a:pt x="0" y="1172061"/>
                  </a:cubicBezTo>
                  <a:lnTo>
                    <a:pt x="0" y="67078"/>
                  </a:lnTo>
                  <a:cubicBezTo>
                    <a:pt x="0" y="30032"/>
                    <a:pt x="30032" y="0"/>
                    <a:pt x="6707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1307100" cy="131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135120" y="2866135"/>
            <a:ext cx="4017759" cy="49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로고</a:t>
            </a:r>
            <a:endParaRPr lang="en-US" sz="3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318421" y="5676900"/>
            <a:ext cx="3651153" cy="73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삭박한 구인구직 홈페이지에 귀여움 추가</a:t>
            </a:r>
            <a:endParaRPr lang="en-US" sz="2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2098954" y="2251169"/>
            <a:ext cx="4962895" cy="4704855"/>
            <a:chOff x="0" y="0"/>
            <a:chExt cx="1307100" cy="123913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07100" cy="1239139"/>
            </a:xfrm>
            <a:custGeom>
              <a:avLst/>
              <a:gdLst/>
              <a:ahLst/>
              <a:cxnLst/>
              <a:rect l="l" t="t" r="r" b="b"/>
              <a:pathLst>
                <a:path w="1307100" h="1239139">
                  <a:moveTo>
                    <a:pt x="67078" y="0"/>
                  </a:moveTo>
                  <a:lnTo>
                    <a:pt x="1240022" y="0"/>
                  </a:lnTo>
                  <a:cubicBezTo>
                    <a:pt x="1277068" y="0"/>
                    <a:pt x="1307100" y="30032"/>
                    <a:pt x="1307100" y="67078"/>
                  </a:cubicBezTo>
                  <a:lnTo>
                    <a:pt x="1307100" y="1172061"/>
                  </a:lnTo>
                  <a:cubicBezTo>
                    <a:pt x="1307100" y="1189851"/>
                    <a:pt x="1300033" y="1206912"/>
                    <a:pt x="1287453" y="1219492"/>
                  </a:cubicBezTo>
                  <a:cubicBezTo>
                    <a:pt x="1274874" y="1232072"/>
                    <a:pt x="1257812" y="1239139"/>
                    <a:pt x="1240022" y="1239139"/>
                  </a:cubicBezTo>
                  <a:lnTo>
                    <a:pt x="67078" y="1239139"/>
                  </a:lnTo>
                  <a:cubicBezTo>
                    <a:pt x="30032" y="1239139"/>
                    <a:pt x="0" y="1209107"/>
                    <a:pt x="0" y="1172061"/>
                  </a:cubicBezTo>
                  <a:lnTo>
                    <a:pt x="0" y="67078"/>
                  </a:lnTo>
                  <a:cubicBezTo>
                    <a:pt x="0" y="30032"/>
                    <a:pt x="30032" y="0"/>
                    <a:pt x="6707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1307100" cy="1315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409704" y="2866135"/>
            <a:ext cx="4341396" cy="49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레이아웃</a:t>
            </a:r>
            <a:endParaRPr lang="en-US" sz="3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C08A3D7-FB14-4160-BD87-D6162FFC4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47" y="3437010"/>
            <a:ext cx="2038353" cy="21310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03. Header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상세구조</a:t>
            </a:r>
            <a:endParaRPr lang="en-US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81449" y="2002338"/>
            <a:ext cx="7903210" cy="3470818"/>
            <a:chOff x="0" y="0"/>
            <a:chExt cx="2081504" cy="9141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1504" cy="914125"/>
            </a:xfrm>
            <a:custGeom>
              <a:avLst/>
              <a:gdLst/>
              <a:ahLst/>
              <a:cxnLst/>
              <a:rect l="l" t="t" r="r" b="b"/>
              <a:pathLst>
                <a:path w="2081504" h="914125">
                  <a:moveTo>
                    <a:pt x="42122" y="0"/>
                  </a:moveTo>
                  <a:lnTo>
                    <a:pt x="2039382" y="0"/>
                  </a:lnTo>
                  <a:cubicBezTo>
                    <a:pt x="2062645" y="0"/>
                    <a:pt x="2081504" y="18859"/>
                    <a:pt x="2081504" y="42122"/>
                  </a:cubicBezTo>
                  <a:lnTo>
                    <a:pt x="2081504" y="872003"/>
                  </a:lnTo>
                  <a:cubicBezTo>
                    <a:pt x="2081504" y="895266"/>
                    <a:pt x="2062645" y="914125"/>
                    <a:pt x="2039382" y="914125"/>
                  </a:cubicBezTo>
                  <a:lnTo>
                    <a:pt x="42122" y="914125"/>
                  </a:lnTo>
                  <a:cubicBezTo>
                    <a:pt x="18859" y="914125"/>
                    <a:pt x="0" y="895266"/>
                    <a:pt x="0" y="872003"/>
                  </a:cubicBezTo>
                  <a:lnTo>
                    <a:pt x="0" y="42122"/>
                  </a:lnTo>
                  <a:cubicBezTo>
                    <a:pt x="0" y="18859"/>
                    <a:pt x="18859" y="0"/>
                    <a:pt x="4212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081504" cy="961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1449" y="5787482"/>
            <a:ext cx="7903210" cy="3470818"/>
            <a:chOff x="0" y="0"/>
            <a:chExt cx="2081504" cy="9141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1504" cy="914125"/>
            </a:xfrm>
            <a:custGeom>
              <a:avLst/>
              <a:gdLst/>
              <a:ahLst/>
              <a:cxnLst/>
              <a:rect l="l" t="t" r="r" b="b"/>
              <a:pathLst>
                <a:path w="2081504" h="914125">
                  <a:moveTo>
                    <a:pt x="42122" y="0"/>
                  </a:moveTo>
                  <a:lnTo>
                    <a:pt x="2039382" y="0"/>
                  </a:lnTo>
                  <a:cubicBezTo>
                    <a:pt x="2062645" y="0"/>
                    <a:pt x="2081504" y="18859"/>
                    <a:pt x="2081504" y="42122"/>
                  </a:cubicBezTo>
                  <a:lnTo>
                    <a:pt x="2081504" y="872003"/>
                  </a:lnTo>
                  <a:cubicBezTo>
                    <a:pt x="2081504" y="895266"/>
                    <a:pt x="2062645" y="914125"/>
                    <a:pt x="2039382" y="914125"/>
                  </a:cubicBezTo>
                  <a:lnTo>
                    <a:pt x="42122" y="914125"/>
                  </a:lnTo>
                  <a:cubicBezTo>
                    <a:pt x="18859" y="914125"/>
                    <a:pt x="0" y="895266"/>
                    <a:pt x="0" y="872003"/>
                  </a:cubicBezTo>
                  <a:lnTo>
                    <a:pt x="0" y="42122"/>
                  </a:lnTo>
                  <a:cubicBezTo>
                    <a:pt x="0" y="18859"/>
                    <a:pt x="18859" y="0"/>
                    <a:pt x="4212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081504" cy="961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03341" y="2002338"/>
            <a:ext cx="7903210" cy="3470818"/>
            <a:chOff x="0" y="0"/>
            <a:chExt cx="2081504" cy="9141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1504" cy="914125"/>
            </a:xfrm>
            <a:custGeom>
              <a:avLst/>
              <a:gdLst/>
              <a:ahLst/>
              <a:cxnLst/>
              <a:rect l="l" t="t" r="r" b="b"/>
              <a:pathLst>
                <a:path w="2081504" h="914125">
                  <a:moveTo>
                    <a:pt x="42122" y="0"/>
                  </a:moveTo>
                  <a:lnTo>
                    <a:pt x="2039382" y="0"/>
                  </a:lnTo>
                  <a:cubicBezTo>
                    <a:pt x="2062645" y="0"/>
                    <a:pt x="2081504" y="18859"/>
                    <a:pt x="2081504" y="42122"/>
                  </a:cubicBezTo>
                  <a:lnTo>
                    <a:pt x="2081504" y="872003"/>
                  </a:lnTo>
                  <a:cubicBezTo>
                    <a:pt x="2081504" y="895266"/>
                    <a:pt x="2062645" y="914125"/>
                    <a:pt x="2039382" y="914125"/>
                  </a:cubicBezTo>
                  <a:lnTo>
                    <a:pt x="42122" y="914125"/>
                  </a:lnTo>
                  <a:cubicBezTo>
                    <a:pt x="18859" y="914125"/>
                    <a:pt x="0" y="895266"/>
                    <a:pt x="0" y="872003"/>
                  </a:cubicBezTo>
                  <a:lnTo>
                    <a:pt x="0" y="42122"/>
                  </a:lnTo>
                  <a:cubicBezTo>
                    <a:pt x="0" y="18859"/>
                    <a:pt x="18859" y="0"/>
                    <a:pt x="4212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081504" cy="961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03341" y="5787482"/>
            <a:ext cx="7903210" cy="3470818"/>
            <a:chOff x="0" y="0"/>
            <a:chExt cx="2081504" cy="9141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81504" cy="914125"/>
            </a:xfrm>
            <a:custGeom>
              <a:avLst/>
              <a:gdLst/>
              <a:ahLst/>
              <a:cxnLst/>
              <a:rect l="l" t="t" r="r" b="b"/>
              <a:pathLst>
                <a:path w="2081504" h="914125">
                  <a:moveTo>
                    <a:pt x="42122" y="0"/>
                  </a:moveTo>
                  <a:lnTo>
                    <a:pt x="2039382" y="0"/>
                  </a:lnTo>
                  <a:cubicBezTo>
                    <a:pt x="2062645" y="0"/>
                    <a:pt x="2081504" y="18859"/>
                    <a:pt x="2081504" y="42122"/>
                  </a:cubicBezTo>
                  <a:lnTo>
                    <a:pt x="2081504" y="872003"/>
                  </a:lnTo>
                  <a:cubicBezTo>
                    <a:pt x="2081504" y="895266"/>
                    <a:pt x="2062645" y="914125"/>
                    <a:pt x="2039382" y="914125"/>
                  </a:cubicBezTo>
                  <a:lnTo>
                    <a:pt x="42122" y="914125"/>
                  </a:lnTo>
                  <a:cubicBezTo>
                    <a:pt x="18859" y="914125"/>
                    <a:pt x="0" y="895266"/>
                    <a:pt x="0" y="872003"/>
                  </a:cubicBezTo>
                  <a:lnTo>
                    <a:pt x="0" y="42122"/>
                  </a:lnTo>
                  <a:cubicBezTo>
                    <a:pt x="0" y="18859"/>
                    <a:pt x="18859" y="0"/>
                    <a:pt x="4212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081504" cy="961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03737" y="2576081"/>
            <a:ext cx="2201202" cy="2201202"/>
          </a:xfrm>
          <a:custGeom>
            <a:avLst/>
            <a:gdLst/>
            <a:ahLst/>
            <a:cxnLst/>
            <a:rect l="l" t="t" r="r" b="b"/>
            <a:pathLst>
              <a:path w="2201202" h="2201202">
                <a:moveTo>
                  <a:pt x="0" y="0"/>
                </a:moveTo>
                <a:lnTo>
                  <a:pt x="2201202" y="0"/>
                </a:lnTo>
                <a:lnTo>
                  <a:pt x="2201202" y="2201202"/>
                </a:lnTo>
                <a:lnTo>
                  <a:pt x="0" y="2201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305909" y="2632352"/>
            <a:ext cx="2094830" cy="53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트렌드세터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305909" y="4386466"/>
            <a:ext cx="1666305" cy="512948"/>
            <a:chOff x="0" y="0"/>
            <a:chExt cx="2221740" cy="68393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221740" cy="683931"/>
              <a:chOff x="0" y="0"/>
              <a:chExt cx="438862" cy="13509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38862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438862" h="135097">
                    <a:moveTo>
                      <a:pt x="67549" y="0"/>
                    </a:moveTo>
                    <a:lnTo>
                      <a:pt x="371313" y="0"/>
                    </a:lnTo>
                    <a:cubicBezTo>
                      <a:pt x="408620" y="0"/>
                      <a:pt x="438862" y="30243"/>
                      <a:pt x="438862" y="67549"/>
                    </a:cubicBezTo>
                    <a:lnTo>
                      <a:pt x="438862" y="67549"/>
                    </a:lnTo>
                    <a:cubicBezTo>
                      <a:pt x="438862" y="85464"/>
                      <a:pt x="431745" y="102645"/>
                      <a:pt x="419078" y="115313"/>
                    </a:cubicBezTo>
                    <a:cubicBezTo>
                      <a:pt x="406410" y="127981"/>
                      <a:pt x="389228" y="135097"/>
                      <a:pt x="371313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FF8000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38862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296517" y="151465"/>
              <a:ext cx="1628706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#트렌드리더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118457" y="4386466"/>
            <a:ext cx="1666305" cy="512948"/>
            <a:chOff x="0" y="0"/>
            <a:chExt cx="2221740" cy="683931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221740" cy="683931"/>
              <a:chOff x="0" y="0"/>
              <a:chExt cx="438862" cy="13509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38862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438862" h="135097">
                    <a:moveTo>
                      <a:pt x="67549" y="0"/>
                    </a:moveTo>
                    <a:lnTo>
                      <a:pt x="371313" y="0"/>
                    </a:lnTo>
                    <a:cubicBezTo>
                      <a:pt x="408620" y="0"/>
                      <a:pt x="438862" y="30243"/>
                      <a:pt x="438862" y="67549"/>
                    </a:cubicBezTo>
                    <a:lnTo>
                      <a:pt x="438862" y="67549"/>
                    </a:lnTo>
                    <a:cubicBezTo>
                      <a:pt x="438862" y="85464"/>
                      <a:pt x="431745" y="102645"/>
                      <a:pt x="419078" y="115313"/>
                    </a:cubicBezTo>
                    <a:cubicBezTo>
                      <a:pt x="406410" y="127981"/>
                      <a:pt x="389228" y="135097"/>
                      <a:pt x="371313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624DE3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438862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296517" y="151465"/>
              <a:ext cx="1628706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#인플루언서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9997028" y="2576081"/>
            <a:ext cx="2201227" cy="2201228"/>
          </a:xfrm>
          <a:custGeom>
            <a:avLst/>
            <a:gdLst/>
            <a:ahLst/>
            <a:cxnLst/>
            <a:rect l="l" t="t" r="r" b="b"/>
            <a:pathLst>
              <a:path w="2201227" h="2201228">
                <a:moveTo>
                  <a:pt x="0" y="0"/>
                </a:moveTo>
                <a:lnTo>
                  <a:pt x="2201228" y="0"/>
                </a:lnTo>
                <a:lnTo>
                  <a:pt x="2201228" y="2201227"/>
                </a:lnTo>
                <a:lnTo>
                  <a:pt x="0" y="22012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2644397" y="2632352"/>
            <a:ext cx="2840410" cy="53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디지털 네이티브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705023" y="3422536"/>
            <a:ext cx="399464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디지털에 능숙하고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온라인 활동에 익숙한 유형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305909" y="3422536"/>
            <a:ext cx="399464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새로운 트렌드를 선도하고 소셜 미디어를 통해 영향력을 행사하는 유형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2644397" y="4386466"/>
            <a:ext cx="1580909" cy="512948"/>
            <a:chOff x="0" y="0"/>
            <a:chExt cx="2107878" cy="683931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107878" cy="683931"/>
              <a:chOff x="0" y="0"/>
              <a:chExt cx="416371" cy="135097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16371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416371" h="135097">
                    <a:moveTo>
                      <a:pt x="67549" y="0"/>
                    </a:moveTo>
                    <a:lnTo>
                      <a:pt x="348822" y="0"/>
                    </a:lnTo>
                    <a:cubicBezTo>
                      <a:pt x="366737" y="0"/>
                      <a:pt x="383919" y="7117"/>
                      <a:pt x="396586" y="19785"/>
                    </a:cubicBezTo>
                    <a:cubicBezTo>
                      <a:pt x="409254" y="32452"/>
                      <a:pt x="416371" y="49634"/>
                      <a:pt x="416371" y="67549"/>
                    </a:cubicBezTo>
                    <a:lnTo>
                      <a:pt x="416371" y="67549"/>
                    </a:lnTo>
                    <a:cubicBezTo>
                      <a:pt x="416371" y="104855"/>
                      <a:pt x="386128" y="135097"/>
                      <a:pt x="348822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624DE3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416371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61645" y="151465"/>
              <a:ext cx="1984588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#디지털러브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368181" y="4386466"/>
            <a:ext cx="1580909" cy="512948"/>
            <a:chOff x="0" y="0"/>
            <a:chExt cx="2107878" cy="68393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2107878" cy="683931"/>
              <a:chOff x="0" y="0"/>
              <a:chExt cx="416371" cy="13509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416371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416371" h="135097">
                    <a:moveTo>
                      <a:pt x="67549" y="0"/>
                    </a:moveTo>
                    <a:lnTo>
                      <a:pt x="348822" y="0"/>
                    </a:lnTo>
                    <a:cubicBezTo>
                      <a:pt x="366737" y="0"/>
                      <a:pt x="383919" y="7117"/>
                      <a:pt x="396586" y="19785"/>
                    </a:cubicBezTo>
                    <a:cubicBezTo>
                      <a:pt x="409254" y="32452"/>
                      <a:pt x="416371" y="49634"/>
                      <a:pt x="416371" y="67549"/>
                    </a:cubicBezTo>
                    <a:lnTo>
                      <a:pt x="416371" y="67549"/>
                    </a:lnTo>
                    <a:cubicBezTo>
                      <a:pt x="416371" y="104855"/>
                      <a:pt x="386128" y="135097"/>
                      <a:pt x="348822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624DE3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416371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61645" y="151465"/>
              <a:ext cx="1984588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#온라인쇼핑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603737" y="6408743"/>
            <a:ext cx="2201202" cy="2201202"/>
          </a:xfrm>
          <a:custGeom>
            <a:avLst/>
            <a:gdLst/>
            <a:ahLst/>
            <a:cxnLst/>
            <a:rect l="l" t="t" r="r" b="b"/>
            <a:pathLst>
              <a:path w="2201202" h="2201202">
                <a:moveTo>
                  <a:pt x="0" y="0"/>
                </a:moveTo>
                <a:lnTo>
                  <a:pt x="2201202" y="0"/>
                </a:lnTo>
                <a:lnTo>
                  <a:pt x="2201202" y="2201202"/>
                </a:lnTo>
                <a:lnTo>
                  <a:pt x="0" y="2201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4305909" y="6480604"/>
            <a:ext cx="3994643" cy="53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라이프스타일 엘리트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305909" y="7266417"/>
            <a:ext cx="399464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고급 제품과 독특한 경험을 추구하는 고객으로, 브랜드에 높은 가치를 부여하는 유형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4305909" y="8230347"/>
            <a:ext cx="1672455" cy="512948"/>
            <a:chOff x="0" y="0"/>
            <a:chExt cx="2229940" cy="683931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2229940" cy="683931"/>
              <a:chOff x="0" y="0"/>
              <a:chExt cx="440482" cy="13509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440482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440482" h="135097">
                    <a:moveTo>
                      <a:pt x="67549" y="0"/>
                    </a:moveTo>
                    <a:lnTo>
                      <a:pt x="372933" y="0"/>
                    </a:lnTo>
                    <a:cubicBezTo>
                      <a:pt x="410239" y="0"/>
                      <a:pt x="440482" y="30243"/>
                      <a:pt x="440482" y="67549"/>
                    </a:cubicBezTo>
                    <a:lnTo>
                      <a:pt x="440482" y="67549"/>
                    </a:lnTo>
                    <a:cubicBezTo>
                      <a:pt x="440482" y="85464"/>
                      <a:pt x="433365" y="102645"/>
                      <a:pt x="420697" y="115313"/>
                    </a:cubicBezTo>
                    <a:cubicBezTo>
                      <a:pt x="408030" y="127981"/>
                      <a:pt x="390848" y="135097"/>
                      <a:pt x="372933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624DE3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47625"/>
                <a:ext cx="440482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308225" y="151465"/>
              <a:ext cx="1613489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#고급라이프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119848" y="8230347"/>
            <a:ext cx="2043394" cy="512948"/>
            <a:chOff x="0" y="0"/>
            <a:chExt cx="2724525" cy="683931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2724525" cy="683931"/>
              <a:chOff x="0" y="0"/>
              <a:chExt cx="538178" cy="135097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538178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538178" h="135097">
                    <a:moveTo>
                      <a:pt x="67549" y="0"/>
                    </a:moveTo>
                    <a:lnTo>
                      <a:pt x="470629" y="0"/>
                    </a:lnTo>
                    <a:cubicBezTo>
                      <a:pt x="507935" y="0"/>
                      <a:pt x="538178" y="30243"/>
                      <a:pt x="538178" y="67549"/>
                    </a:cubicBezTo>
                    <a:lnTo>
                      <a:pt x="538178" y="67549"/>
                    </a:lnTo>
                    <a:cubicBezTo>
                      <a:pt x="538178" y="104855"/>
                      <a:pt x="507935" y="135097"/>
                      <a:pt x="470629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624DE3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47625"/>
                <a:ext cx="538178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376588" y="151465"/>
              <a:ext cx="1971350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#프리미엄브랜드</a:t>
              </a:r>
            </a:p>
          </p:txBody>
        </p:sp>
      </p:grpSp>
      <p:sp>
        <p:nvSpPr>
          <p:cNvPr id="54" name="Freeform 54"/>
          <p:cNvSpPr/>
          <p:nvPr/>
        </p:nvSpPr>
        <p:spPr>
          <a:xfrm>
            <a:off x="9823636" y="6422277"/>
            <a:ext cx="2201227" cy="2201228"/>
          </a:xfrm>
          <a:custGeom>
            <a:avLst/>
            <a:gdLst/>
            <a:ahLst/>
            <a:cxnLst/>
            <a:rect l="l" t="t" r="r" b="b"/>
            <a:pathLst>
              <a:path w="2201227" h="2201228">
                <a:moveTo>
                  <a:pt x="0" y="0"/>
                </a:moveTo>
                <a:lnTo>
                  <a:pt x="2201228" y="0"/>
                </a:lnTo>
                <a:lnTo>
                  <a:pt x="2201228" y="2201228"/>
                </a:lnTo>
                <a:lnTo>
                  <a:pt x="0" y="22012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5" name="TextBox 55"/>
          <p:cNvSpPr txBox="1"/>
          <p:nvPr/>
        </p:nvSpPr>
        <p:spPr>
          <a:xfrm>
            <a:off x="12522106" y="6480604"/>
            <a:ext cx="2813362" cy="53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사회적 리더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525177" y="7266417"/>
            <a:ext cx="4503214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사회적 영향력을 가지고 있으며,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소셜 미디어를 통해 브랜드 메시지를 확산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12534702" y="8230347"/>
            <a:ext cx="1467308" cy="512948"/>
            <a:chOff x="0" y="0"/>
            <a:chExt cx="1956410" cy="683931"/>
          </a:xfrm>
        </p:grpSpPr>
        <p:grpSp>
          <p:nvGrpSpPr>
            <p:cNvPr id="58" name="Group 58"/>
            <p:cNvGrpSpPr/>
            <p:nvPr/>
          </p:nvGrpSpPr>
          <p:grpSpPr>
            <a:xfrm>
              <a:off x="0" y="0"/>
              <a:ext cx="1956410" cy="683931"/>
              <a:chOff x="0" y="0"/>
              <a:chExt cx="386451" cy="135097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386451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386451" h="135097">
                    <a:moveTo>
                      <a:pt x="67549" y="0"/>
                    </a:moveTo>
                    <a:lnTo>
                      <a:pt x="318903" y="0"/>
                    </a:lnTo>
                    <a:cubicBezTo>
                      <a:pt x="356209" y="0"/>
                      <a:pt x="386451" y="30243"/>
                      <a:pt x="386451" y="67549"/>
                    </a:cubicBezTo>
                    <a:lnTo>
                      <a:pt x="386451" y="67549"/>
                    </a:lnTo>
                    <a:cubicBezTo>
                      <a:pt x="386451" y="85464"/>
                      <a:pt x="379335" y="102645"/>
                      <a:pt x="366667" y="115313"/>
                    </a:cubicBezTo>
                    <a:cubicBezTo>
                      <a:pt x="353999" y="127981"/>
                      <a:pt x="336818" y="135097"/>
                      <a:pt x="318903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624DE3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47625"/>
                <a:ext cx="386451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61" name="TextBox 61"/>
            <p:cNvSpPr txBox="1"/>
            <p:nvPr/>
          </p:nvSpPr>
          <p:spPr>
            <a:xfrm>
              <a:off x="143329" y="151465"/>
              <a:ext cx="1669751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#사회운동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4135360" y="8230347"/>
            <a:ext cx="1883412" cy="512948"/>
            <a:chOff x="0" y="0"/>
            <a:chExt cx="2511216" cy="683931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2511216" cy="683931"/>
              <a:chOff x="0" y="0"/>
              <a:chExt cx="496043" cy="135097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496043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496043" h="135097">
                    <a:moveTo>
                      <a:pt x="67549" y="0"/>
                    </a:moveTo>
                    <a:lnTo>
                      <a:pt x="428494" y="0"/>
                    </a:lnTo>
                    <a:cubicBezTo>
                      <a:pt x="465800" y="0"/>
                      <a:pt x="496043" y="30243"/>
                      <a:pt x="496043" y="67549"/>
                    </a:cubicBezTo>
                    <a:lnTo>
                      <a:pt x="496043" y="67549"/>
                    </a:lnTo>
                    <a:cubicBezTo>
                      <a:pt x="496043" y="104855"/>
                      <a:pt x="465800" y="135097"/>
                      <a:pt x="428494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624DE3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47625"/>
                <a:ext cx="496043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83975" y="151465"/>
              <a:ext cx="2143265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#커뮤니티리더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45515" y="1112870"/>
            <a:ext cx="4875668" cy="9751336"/>
            <a:chOff x="0" y="0"/>
            <a:chExt cx="6500890" cy="13001781"/>
          </a:xfrm>
        </p:grpSpPr>
        <p:grpSp>
          <p:nvGrpSpPr>
            <p:cNvPr id="3" name="Group 3"/>
            <p:cNvGrpSpPr/>
            <p:nvPr/>
          </p:nvGrpSpPr>
          <p:grpSpPr>
            <a:xfrm>
              <a:off x="301294" y="257374"/>
              <a:ext cx="5898303" cy="10972800"/>
              <a:chOff x="0" y="0"/>
              <a:chExt cx="685351" cy="12749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85351" cy="1274980"/>
              </a:xfrm>
              <a:custGeom>
                <a:avLst/>
                <a:gdLst/>
                <a:ahLst/>
                <a:cxnLst/>
                <a:rect l="l" t="t" r="r" b="b"/>
                <a:pathLst>
                  <a:path w="685351" h="1274980">
                    <a:moveTo>
                      <a:pt x="105005" y="0"/>
                    </a:moveTo>
                    <a:lnTo>
                      <a:pt x="580346" y="0"/>
                    </a:lnTo>
                    <a:cubicBezTo>
                      <a:pt x="608195" y="0"/>
                      <a:pt x="634903" y="11063"/>
                      <a:pt x="654596" y="30755"/>
                    </a:cubicBezTo>
                    <a:cubicBezTo>
                      <a:pt x="674288" y="50448"/>
                      <a:pt x="685351" y="77156"/>
                      <a:pt x="685351" y="105005"/>
                    </a:cubicBezTo>
                    <a:lnTo>
                      <a:pt x="685351" y="1169975"/>
                    </a:lnTo>
                    <a:cubicBezTo>
                      <a:pt x="685351" y="1227968"/>
                      <a:pt x="638339" y="1274980"/>
                      <a:pt x="580346" y="1274980"/>
                    </a:cubicBezTo>
                    <a:lnTo>
                      <a:pt x="105005" y="1274980"/>
                    </a:lnTo>
                    <a:cubicBezTo>
                      <a:pt x="47013" y="1274980"/>
                      <a:pt x="0" y="1227968"/>
                      <a:pt x="0" y="1169975"/>
                    </a:cubicBezTo>
                    <a:lnTo>
                      <a:pt x="0" y="105005"/>
                    </a:lnTo>
                    <a:cubicBezTo>
                      <a:pt x="0" y="47013"/>
                      <a:pt x="47013" y="0"/>
                      <a:pt x="105005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3019" r="-3019"/>
                </a:stretch>
              </a:blip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0" y="0"/>
              <a:ext cx="6500890" cy="13001781"/>
            </a:xfrm>
            <a:custGeom>
              <a:avLst/>
              <a:gdLst/>
              <a:ahLst/>
              <a:cxnLst/>
              <a:rect l="l" t="t" r="r" b="b"/>
              <a:pathLst>
                <a:path w="6500890" h="13001781">
                  <a:moveTo>
                    <a:pt x="0" y="0"/>
                  </a:moveTo>
                  <a:lnTo>
                    <a:pt x="6500890" y="0"/>
                  </a:lnTo>
                  <a:lnTo>
                    <a:pt x="6500890" y="13001781"/>
                  </a:lnTo>
                  <a:lnTo>
                    <a:pt x="0" y="13001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8094323"/>
            <a:ext cx="18288000" cy="2192677"/>
            <a:chOff x="0" y="0"/>
            <a:chExt cx="4816593" cy="5774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577495"/>
            </a:xfrm>
            <a:custGeom>
              <a:avLst/>
              <a:gdLst/>
              <a:ahLst/>
              <a:cxnLst/>
              <a:rect l="l" t="t" r="r" b="b"/>
              <a:pathLst>
                <a:path w="4816592" h="577495">
                  <a:moveTo>
                    <a:pt x="0" y="0"/>
                  </a:moveTo>
                  <a:lnTo>
                    <a:pt x="4816592" y="0"/>
                  </a:lnTo>
                  <a:lnTo>
                    <a:pt x="4816592" y="577495"/>
                  </a:lnTo>
                  <a:lnTo>
                    <a:pt x="0" y="577495"/>
                  </a:lnTo>
                  <a:close/>
                </a:path>
              </a:pathLst>
            </a:custGeom>
            <a:solidFill>
              <a:srgbClr val="FF800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16593" cy="625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44570" y="2134736"/>
            <a:ext cx="5556539" cy="2080132"/>
            <a:chOff x="0" y="0"/>
            <a:chExt cx="7408719" cy="2773510"/>
          </a:xfrm>
        </p:grpSpPr>
        <p:sp>
          <p:nvSpPr>
            <p:cNvPr id="10" name="Freeform 10"/>
            <p:cNvSpPr/>
            <p:nvPr/>
          </p:nvSpPr>
          <p:spPr>
            <a:xfrm>
              <a:off x="0" y="1738772"/>
              <a:ext cx="7408719" cy="1034738"/>
            </a:xfrm>
            <a:custGeom>
              <a:avLst/>
              <a:gdLst/>
              <a:ahLst/>
              <a:cxnLst/>
              <a:rect l="l" t="t" r="r" b="b"/>
              <a:pathLst>
                <a:path w="7408719" h="1034738">
                  <a:moveTo>
                    <a:pt x="0" y="0"/>
                  </a:moveTo>
                  <a:lnTo>
                    <a:pt x="7408719" y="0"/>
                  </a:lnTo>
                  <a:lnTo>
                    <a:pt x="7408719" y="1034738"/>
                  </a:lnTo>
                  <a:lnTo>
                    <a:pt x="0" y="1034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</a:blip>
              <a:stretch>
                <a:fillRect t="-12255" b="-12255"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0" y="0"/>
              <a:ext cx="7408719" cy="2294467"/>
              <a:chOff x="0" y="0"/>
              <a:chExt cx="1463451" cy="45322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463451" cy="453228"/>
              </a:xfrm>
              <a:custGeom>
                <a:avLst/>
                <a:gdLst/>
                <a:ahLst/>
                <a:cxnLst/>
                <a:rect l="l" t="t" r="r" b="b"/>
                <a:pathLst>
                  <a:path w="1463451" h="453228">
                    <a:moveTo>
                      <a:pt x="29259" y="0"/>
                    </a:moveTo>
                    <a:lnTo>
                      <a:pt x="1434191" y="0"/>
                    </a:lnTo>
                    <a:cubicBezTo>
                      <a:pt x="1450351" y="0"/>
                      <a:pt x="1463451" y="13100"/>
                      <a:pt x="1463451" y="29259"/>
                    </a:cubicBezTo>
                    <a:lnTo>
                      <a:pt x="1463451" y="423969"/>
                    </a:lnTo>
                    <a:cubicBezTo>
                      <a:pt x="1463451" y="431729"/>
                      <a:pt x="1460368" y="439171"/>
                      <a:pt x="1454881" y="444658"/>
                    </a:cubicBezTo>
                    <a:cubicBezTo>
                      <a:pt x="1449394" y="450145"/>
                      <a:pt x="1441951" y="453228"/>
                      <a:pt x="1434191" y="453228"/>
                    </a:cubicBezTo>
                    <a:lnTo>
                      <a:pt x="29259" y="453228"/>
                    </a:lnTo>
                    <a:cubicBezTo>
                      <a:pt x="21499" y="453228"/>
                      <a:pt x="14057" y="450145"/>
                      <a:pt x="8570" y="444658"/>
                    </a:cubicBezTo>
                    <a:cubicBezTo>
                      <a:pt x="3083" y="439171"/>
                      <a:pt x="0" y="431729"/>
                      <a:pt x="0" y="423969"/>
                    </a:cubicBezTo>
                    <a:lnTo>
                      <a:pt x="0" y="29259"/>
                    </a:lnTo>
                    <a:cubicBezTo>
                      <a:pt x="0" y="21499"/>
                      <a:pt x="3083" y="14057"/>
                      <a:pt x="8570" y="8570"/>
                    </a:cubicBezTo>
                    <a:cubicBezTo>
                      <a:pt x="14057" y="3083"/>
                      <a:pt x="21499" y="0"/>
                      <a:pt x="292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463451" cy="491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853287" y="766233"/>
              <a:ext cx="5702145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디지털 체험 랜드마크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767246" y="5507779"/>
            <a:ext cx="5556539" cy="2080132"/>
            <a:chOff x="0" y="0"/>
            <a:chExt cx="7408719" cy="2773510"/>
          </a:xfrm>
        </p:grpSpPr>
        <p:sp>
          <p:nvSpPr>
            <p:cNvPr id="16" name="Freeform 16"/>
            <p:cNvSpPr/>
            <p:nvPr/>
          </p:nvSpPr>
          <p:spPr>
            <a:xfrm>
              <a:off x="0" y="1738772"/>
              <a:ext cx="7408719" cy="1034738"/>
            </a:xfrm>
            <a:custGeom>
              <a:avLst/>
              <a:gdLst/>
              <a:ahLst/>
              <a:cxnLst/>
              <a:rect l="l" t="t" r="r" b="b"/>
              <a:pathLst>
                <a:path w="7408719" h="1034738">
                  <a:moveTo>
                    <a:pt x="0" y="0"/>
                  </a:moveTo>
                  <a:lnTo>
                    <a:pt x="7408719" y="0"/>
                  </a:lnTo>
                  <a:lnTo>
                    <a:pt x="7408719" y="1034738"/>
                  </a:lnTo>
                  <a:lnTo>
                    <a:pt x="0" y="1034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</a:blip>
              <a:stretch>
                <a:fillRect t="-12255" b="-12255"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0" y="0"/>
              <a:ext cx="7408719" cy="2294467"/>
              <a:chOff x="0" y="0"/>
              <a:chExt cx="1463451" cy="45322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463451" cy="453228"/>
              </a:xfrm>
              <a:custGeom>
                <a:avLst/>
                <a:gdLst/>
                <a:ahLst/>
                <a:cxnLst/>
                <a:rect l="l" t="t" r="r" b="b"/>
                <a:pathLst>
                  <a:path w="1463451" h="453228">
                    <a:moveTo>
                      <a:pt x="29259" y="0"/>
                    </a:moveTo>
                    <a:lnTo>
                      <a:pt x="1434191" y="0"/>
                    </a:lnTo>
                    <a:cubicBezTo>
                      <a:pt x="1450351" y="0"/>
                      <a:pt x="1463451" y="13100"/>
                      <a:pt x="1463451" y="29259"/>
                    </a:cubicBezTo>
                    <a:lnTo>
                      <a:pt x="1463451" y="423969"/>
                    </a:lnTo>
                    <a:cubicBezTo>
                      <a:pt x="1463451" y="431729"/>
                      <a:pt x="1460368" y="439171"/>
                      <a:pt x="1454881" y="444658"/>
                    </a:cubicBezTo>
                    <a:cubicBezTo>
                      <a:pt x="1449394" y="450145"/>
                      <a:pt x="1441951" y="453228"/>
                      <a:pt x="1434191" y="453228"/>
                    </a:cubicBezTo>
                    <a:lnTo>
                      <a:pt x="29259" y="453228"/>
                    </a:lnTo>
                    <a:cubicBezTo>
                      <a:pt x="21499" y="453228"/>
                      <a:pt x="14057" y="450145"/>
                      <a:pt x="8570" y="444658"/>
                    </a:cubicBezTo>
                    <a:cubicBezTo>
                      <a:pt x="3083" y="439171"/>
                      <a:pt x="0" y="431729"/>
                      <a:pt x="0" y="423969"/>
                    </a:cubicBezTo>
                    <a:lnTo>
                      <a:pt x="0" y="29259"/>
                    </a:lnTo>
                    <a:cubicBezTo>
                      <a:pt x="0" y="21499"/>
                      <a:pt x="3083" y="14057"/>
                      <a:pt x="8570" y="8570"/>
                    </a:cubicBezTo>
                    <a:cubicBezTo>
                      <a:pt x="14057" y="3083"/>
                      <a:pt x="21499" y="0"/>
                      <a:pt x="292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463451" cy="491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53914" y="766233"/>
              <a:ext cx="6500890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지속 가능한 라이프스타일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44000" y="2921236"/>
            <a:ext cx="5556539" cy="2080132"/>
            <a:chOff x="0" y="0"/>
            <a:chExt cx="7408719" cy="2773510"/>
          </a:xfrm>
        </p:grpSpPr>
        <p:sp>
          <p:nvSpPr>
            <p:cNvPr id="22" name="Freeform 22"/>
            <p:cNvSpPr/>
            <p:nvPr/>
          </p:nvSpPr>
          <p:spPr>
            <a:xfrm>
              <a:off x="0" y="1738772"/>
              <a:ext cx="7408719" cy="1034738"/>
            </a:xfrm>
            <a:custGeom>
              <a:avLst/>
              <a:gdLst/>
              <a:ahLst/>
              <a:cxnLst/>
              <a:rect l="l" t="t" r="r" b="b"/>
              <a:pathLst>
                <a:path w="7408719" h="1034738">
                  <a:moveTo>
                    <a:pt x="0" y="0"/>
                  </a:moveTo>
                  <a:lnTo>
                    <a:pt x="7408719" y="0"/>
                  </a:lnTo>
                  <a:lnTo>
                    <a:pt x="7408719" y="1034738"/>
                  </a:lnTo>
                  <a:lnTo>
                    <a:pt x="0" y="1034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</a:blip>
              <a:stretch>
                <a:fillRect t="-12255" b="-12255"/>
              </a:stretch>
            </a:blipFill>
          </p:spPr>
        </p:sp>
        <p:grpSp>
          <p:nvGrpSpPr>
            <p:cNvPr id="23" name="Group 23"/>
            <p:cNvGrpSpPr/>
            <p:nvPr/>
          </p:nvGrpSpPr>
          <p:grpSpPr>
            <a:xfrm>
              <a:off x="0" y="0"/>
              <a:ext cx="7408719" cy="2294467"/>
              <a:chOff x="0" y="0"/>
              <a:chExt cx="1463451" cy="45322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463451" cy="453228"/>
              </a:xfrm>
              <a:custGeom>
                <a:avLst/>
                <a:gdLst/>
                <a:ahLst/>
                <a:cxnLst/>
                <a:rect l="l" t="t" r="r" b="b"/>
                <a:pathLst>
                  <a:path w="1463451" h="453228">
                    <a:moveTo>
                      <a:pt x="29259" y="0"/>
                    </a:moveTo>
                    <a:lnTo>
                      <a:pt x="1434191" y="0"/>
                    </a:lnTo>
                    <a:cubicBezTo>
                      <a:pt x="1450351" y="0"/>
                      <a:pt x="1463451" y="13100"/>
                      <a:pt x="1463451" y="29259"/>
                    </a:cubicBezTo>
                    <a:lnTo>
                      <a:pt x="1463451" y="423969"/>
                    </a:lnTo>
                    <a:cubicBezTo>
                      <a:pt x="1463451" y="431729"/>
                      <a:pt x="1460368" y="439171"/>
                      <a:pt x="1454881" y="444658"/>
                    </a:cubicBezTo>
                    <a:cubicBezTo>
                      <a:pt x="1449394" y="450145"/>
                      <a:pt x="1441951" y="453228"/>
                      <a:pt x="1434191" y="453228"/>
                    </a:cubicBezTo>
                    <a:lnTo>
                      <a:pt x="29259" y="453228"/>
                    </a:lnTo>
                    <a:cubicBezTo>
                      <a:pt x="21499" y="453228"/>
                      <a:pt x="14057" y="450145"/>
                      <a:pt x="8570" y="444658"/>
                    </a:cubicBezTo>
                    <a:cubicBezTo>
                      <a:pt x="3083" y="439171"/>
                      <a:pt x="0" y="431729"/>
                      <a:pt x="0" y="423969"/>
                    </a:cubicBezTo>
                    <a:lnTo>
                      <a:pt x="0" y="29259"/>
                    </a:lnTo>
                    <a:cubicBezTo>
                      <a:pt x="0" y="21499"/>
                      <a:pt x="3083" y="14057"/>
                      <a:pt x="8570" y="8570"/>
                    </a:cubicBezTo>
                    <a:cubicBezTo>
                      <a:pt x="14057" y="3083"/>
                      <a:pt x="21499" y="0"/>
                      <a:pt x="292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463451" cy="491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640207" y="766233"/>
              <a:ext cx="6128304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참여형 콘텐츠 크리에이션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2620770" y="8881529"/>
            <a:ext cx="1166539" cy="618266"/>
          </a:xfrm>
          <a:custGeom>
            <a:avLst/>
            <a:gdLst/>
            <a:ahLst/>
            <a:cxnLst/>
            <a:rect l="l" t="t" r="r" b="b"/>
            <a:pathLst>
              <a:path w="1166539" h="618266">
                <a:moveTo>
                  <a:pt x="0" y="0"/>
                </a:moveTo>
                <a:lnTo>
                  <a:pt x="1166539" y="0"/>
                </a:lnTo>
                <a:lnTo>
                  <a:pt x="1166539" y="618266"/>
                </a:lnTo>
                <a:lnTo>
                  <a:pt x="0" y="61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04. Contents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상세구조</a:t>
            </a:r>
            <a:endParaRPr lang="en-US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290143" y="8805693"/>
            <a:ext cx="13479968" cy="69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참신한 디지털 경험을 통해 MZ 세대와의 유대감 강화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05. Footer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상세구조</a:t>
            </a:r>
            <a:endParaRPr lang="en-US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8094323"/>
            <a:ext cx="18288000" cy="2192677"/>
            <a:chOff x="0" y="0"/>
            <a:chExt cx="4816593" cy="5774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77495"/>
            </a:xfrm>
            <a:custGeom>
              <a:avLst/>
              <a:gdLst/>
              <a:ahLst/>
              <a:cxnLst/>
              <a:rect l="l" t="t" r="r" b="b"/>
              <a:pathLst>
                <a:path w="4816592" h="577495">
                  <a:moveTo>
                    <a:pt x="0" y="0"/>
                  </a:moveTo>
                  <a:lnTo>
                    <a:pt x="4816592" y="0"/>
                  </a:lnTo>
                  <a:lnTo>
                    <a:pt x="4816592" y="577495"/>
                  </a:lnTo>
                  <a:lnTo>
                    <a:pt x="0" y="577495"/>
                  </a:lnTo>
                  <a:close/>
                </a:path>
              </a:pathLst>
            </a:custGeom>
            <a:solidFill>
              <a:srgbClr val="FF800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625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821953" y="8881529"/>
            <a:ext cx="1166539" cy="618266"/>
          </a:xfrm>
          <a:custGeom>
            <a:avLst/>
            <a:gdLst/>
            <a:ahLst/>
            <a:cxnLst/>
            <a:rect l="l" t="t" r="r" b="b"/>
            <a:pathLst>
              <a:path w="1166539" h="618266">
                <a:moveTo>
                  <a:pt x="0" y="0"/>
                </a:moveTo>
                <a:lnTo>
                  <a:pt x="1166540" y="0"/>
                </a:lnTo>
                <a:lnTo>
                  <a:pt x="1166540" y="618266"/>
                </a:lnTo>
                <a:lnTo>
                  <a:pt x="0" y="61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91326" y="8805693"/>
            <a:ext cx="13479968" cy="69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다양한 디지털 채널과 온·오프라인 융합 전략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852534" y="1868206"/>
            <a:ext cx="14582931" cy="2529664"/>
            <a:chOff x="0" y="0"/>
            <a:chExt cx="3840772" cy="6662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40772" cy="666249"/>
            </a:xfrm>
            <a:custGeom>
              <a:avLst/>
              <a:gdLst/>
              <a:ahLst/>
              <a:cxnLst/>
              <a:rect l="l" t="t" r="r" b="b"/>
              <a:pathLst>
                <a:path w="3840772" h="666249">
                  <a:moveTo>
                    <a:pt x="22828" y="0"/>
                  </a:moveTo>
                  <a:lnTo>
                    <a:pt x="3817944" y="0"/>
                  </a:lnTo>
                  <a:cubicBezTo>
                    <a:pt x="3830551" y="0"/>
                    <a:pt x="3840772" y="10221"/>
                    <a:pt x="3840772" y="22828"/>
                  </a:cubicBezTo>
                  <a:lnTo>
                    <a:pt x="3840772" y="643421"/>
                  </a:lnTo>
                  <a:cubicBezTo>
                    <a:pt x="3840772" y="656028"/>
                    <a:pt x="3830551" y="666249"/>
                    <a:pt x="3817944" y="666249"/>
                  </a:cubicBezTo>
                  <a:lnTo>
                    <a:pt x="22828" y="666249"/>
                  </a:lnTo>
                  <a:cubicBezTo>
                    <a:pt x="10221" y="666249"/>
                    <a:pt x="0" y="656028"/>
                    <a:pt x="0" y="643421"/>
                  </a:cubicBezTo>
                  <a:lnTo>
                    <a:pt x="0" y="22828"/>
                  </a:lnTo>
                  <a:cubicBezTo>
                    <a:pt x="0" y="10221"/>
                    <a:pt x="10221" y="0"/>
                    <a:pt x="2282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840772" cy="71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52534" y="4675973"/>
            <a:ext cx="14582931" cy="2529664"/>
            <a:chOff x="0" y="0"/>
            <a:chExt cx="3840772" cy="6662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40772" cy="666249"/>
            </a:xfrm>
            <a:custGeom>
              <a:avLst/>
              <a:gdLst/>
              <a:ahLst/>
              <a:cxnLst/>
              <a:rect l="l" t="t" r="r" b="b"/>
              <a:pathLst>
                <a:path w="3840772" h="666249">
                  <a:moveTo>
                    <a:pt x="22828" y="0"/>
                  </a:moveTo>
                  <a:lnTo>
                    <a:pt x="3817944" y="0"/>
                  </a:lnTo>
                  <a:cubicBezTo>
                    <a:pt x="3830551" y="0"/>
                    <a:pt x="3840772" y="10221"/>
                    <a:pt x="3840772" y="22828"/>
                  </a:cubicBezTo>
                  <a:lnTo>
                    <a:pt x="3840772" y="643421"/>
                  </a:lnTo>
                  <a:cubicBezTo>
                    <a:pt x="3840772" y="656028"/>
                    <a:pt x="3830551" y="666249"/>
                    <a:pt x="3817944" y="666249"/>
                  </a:cubicBezTo>
                  <a:lnTo>
                    <a:pt x="22828" y="666249"/>
                  </a:lnTo>
                  <a:cubicBezTo>
                    <a:pt x="10221" y="666249"/>
                    <a:pt x="0" y="656028"/>
                    <a:pt x="0" y="643421"/>
                  </a:cubicBezTo>
                  <a:lnTo>
                    <a:pt x="0" y="22828"/>
                  </a:lnTo>
                  <a:cubicBezTo>
                    <a:pt x="0" y="10221"/>
                    <a:pt x="10221" y="0"/>
                    <a:pt x="2282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840772" cy="71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431320" y="2830620"/>
            <a:ext cx="3898852" cy="53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디지털</a:t>
            </a:r>
            <a:r>
              <a: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중심</a:t>
            </a:r>
            <a:r>
              <a: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마케팅</a:t>
            </a:r>
            <a:endParaRPr lang="en-US" sz="3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431320" y="5638386"/>
            <a:ext cx="3898852" cy="53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통합 마케팅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49171" y="2581436"/>
            <a:ext cx="3958306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다양한</a:t>
            </a:r>
            <a:r>
              <a: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디지털</a:t>
            </a:r>
            <a:r>
              <a: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채널을</a:t>
            </a:r>
            <a:r>
              <a: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활용하여</a:t>
            </a:r>
            <a:r>
              <a: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브랜드</a:t>
            </a:r>
            <a:r>
              <a: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인지도</a:t>
            </a:r>
            <a:r>
              <a: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증대</a:t>
            </a:r>
            <a:r>
              <a: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고객</a:t>
            </a:r>
            <a:r>
              <a: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유치</a:t>
            </a:r>
            <a:r>
              <a: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목표</a:t>
            </a:r>
            <a:r>
              <a: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달성</a:t>
            </a:r>
            <a:endParaRPr lang="en-US" sz="2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349171" y="5389202"/>
            <a:ext cx="3958306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온라인과 오프라인을 융합하여 브랜드 인지도를 높이고 고객들의 참여 유도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43671" y="2581436"/>
            <a:ext cx="4017759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소셜 미디어와 온라인 커뮤니티를 중심으로 한 캠페인을 통해 MZ 세대와의 상호작용 촉진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43671" y="5389202"/>
            <a:ext cx="4017759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오프라인 이벤트 및 협력사와의 협업을 통해 브랜드 경험을 제공하고 브랜드 메시지 확산</a:t>
            </a:r>
          </a:p>
        </p:txBody>
      </p:sp>
      <p:sp>
        <p:nvSpPr>
          <p:cNvPr id="20" name="AutoShape 20"/>
          <p:cNvSpPr/>
          <p:nvPr/>
        </p:nvSpPr>
        <p:spPr>
          <a:xfrm flipH="1">
            <a:off x="6830234" y="2327432"/>
            <a:ext cx="0" cy="1611212"/>
          </a:xfrm>
          <a:prstGeom prst="line">
            <a:avLst/>
          </a:prstGeom>
          <a:ln w="952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>
            <a:off x="6830234" y="5135199"/>
            <a:ext cx="0" cy="1611212"/>
          </a:xfrm>
          <a:prstGeom prst="line">
            <a:avLst/>
          </a:prstGeom>
          <a:ln w="952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06.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버튼 스타일</a:t>
            </a:r>
            <a:endParaRPr lang="en-US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1467749"/>
            <a:ext cx="16230600" cy="8264740"/>
            <a:chOff x="0" y="0"/>
            <a:chExt cx="4274726" cy="21767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76722"/>
            </a:xfrm>
            <a:custGeom>
              <a:avLst/>
              <a:gdLst/>
              <a:ahLst/>
              <a:cxnLst/>
              <a:rect l="l" t="t" r="r" b="b"/>
              <a:pathLst>
                <a:path w="4274726" h="2176722">
                  <a:moveTo>
                    <a:pt x="21942" y="0"/>
                  </a:moveTo>
                  <a:lnTo>
                    <a:pt x="4252784" y="0"/>
                  </a:lnTo>
                  <a:cubicBezTo>
                    <a:pt x="4264902" y="0"/>
                    <a:pt x="4274726" y="9824"/>
                    <a:pt x="4274726" y="21942"/>
                  </a:cubicBezTo>
                  <a:lnTo>
                    <a:pt x="4274726" y="2154780"/>
                  </a:lnTo>
                  <a:cubicBezTo>
                    <a:pt x="4274726" y="2160599"/>
                    <a:pt x="4272414" y="2166180"/>
                    <a:pt x="4268299" y="2170295"/>
                  </a:cubicBezTo>
                  <a:cubicBezTo>
                    <a:pt x="4264184" y="2174410"/>
                    <a:pt x="4258604" y="2176722"/>
                    <a:pt x="4252784" y="2176722"/>
                  </a:cubicBezTo>
                  <a:lnTo>
                    <a:pt x="21942" y="2176722"/>
                  </a:lnTo>
                  <a:cubicBezTo>
                    <a:pt x="16122" y="2176722"/>
                    <a:pt x="10541" y="2174410"/>
                    <a:pt x="6427" y="2170295"/>
                  </a:cubicBezTo>
                  <a:cubicBezTo>
                    <a:pt x="2312" y="2166180"/>
                    <a:pt x="0" y="2160599"/>
                    <a:pt x="0" y="2154780"/>
                  </a:cubicBezTo>
                  <a:lnTo>
                    <a:pt x="0" y="21942"/>
                  </a:lnTo>
                  <a:cubicBezTo>
                    <a:pt x="0" y="16122"/>
                    <a:pt x="2312" y="10541"/>
                    <a:pt x="6427" y="6427"/>
                  </a:cubicBezTo>
                  <a:cubicBezTo>
                    <a:pt x="10541" y="2312"/>
                    <a:pt x="16122" y="0"/>
                    <a:pt x="2194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22243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96739" y="1820235"/>
            <a:ext cx="958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53349" y="1820235"/>
            <a:ext cx="958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09960" y="1820235"/>
            <a:ext cx="958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3월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66570" y="1820235"/>
            <a:ext cx="958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4월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23181" y="1820235"/>
            <a:ext cx="958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5월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79791" y="1820235"/>
            <a:ext cx="958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6월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904516" y="2531435"/>
            <a:ext cx="14478883" cy="636759"/>
            <a:chOff x="0" y="0"/>
            <a:chExt cx="3813368" cy="1677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13368" cy="167706"/>
            </a:xfrm>
            <a:custGeom>
              <a:avLst/>
              <a:gdLst/>
              <a:ahLst/>
              <a:cxnLst/>
              <a:rect l="l" t="t" r="r" b="b"/>
              <a:pathLst>
                <a:path w="3813368" h="167706">
                  <a:moveTo>
                    <a:pt x="21923" y="0"/>
                  </a:moveTo>
                  <a:lnTo>
                    <a:pt x="3791446" y="0"/>
                  </a:lnTo>
                  <a:cubicBezTo>
                    <a:pt x="3797260" y="0"/>
                    <a:pt x="3802836" y="2310"/>
                    <a:pt x="3806947" y="6421"/>
                  </a:cubicBezTo>
                  <a:cubicBezTo>
                    <a:pt x="3811059" y="10532"/>
                    <a:pt x="3813368" y="16109"/>
                    <a:pt x="3813368" y="21923"/>
                  </a:cubicBezTo>
                  <a:lnTo>
                    <a:pt x="3813368" y="145783"/>
                  </a:lnTo>
                  <a:cubicBezTo>
                    <a:pt x="3813368" y="151598"/>
                    <a:pt x="3811059" y="157174"/>
                    <a:pt x="3806947" y="161285"/>
                  </a:cubicBezTo>
                  <a:cubicBezTo>
                    <a:pt x="3802836" y="165396"/>
                    <a:pt x="3797260" y="167706"/>
                    <a:pt x="3791446" y="167706"/>
                  </a:cubicBezTo>
                  <a:lnTo>
                    <a:pt x="21923" y="167706"/>
                  </a:lnTo>
                  <a:cubicBezTo>
                    <a:pt x="16109" y="167706"/>
                    <a:pt x="10532" y="165396"/>
                    <a:pt x="6421" y="161285"/>
                  </a:cubicBezTo>
                  <a:cubicBezTo>
                    <a:pt x="2310" y="157174"/>
                    <a:pt x="0" y="151598"/>
                    <a:pt x="0" y="145783"/>
                  </a:cubicBezTo>
                  <a:lnTo>
                    <a:pt x="0" y="21923"/>
                  </a:lnTo>
                  <a:cubicBezTo>
                    <a:pt x="0" y="16109"/>
                    <a:pt x="2310" y="10532"/>
                    <a:pt x="6421" y="6421"/>
                  </a:cubicBezTo>
                  <a:cubicBezTo>
                    <a:pt x="10532" y="2310"/>
                    <a:pt x="16109" y="0"/>
                    <a:pt x="2192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813368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04516" y="2531435"/>
            <a:ext cx="3227945" cy="636759"/>
            <a:chOff x="0" y="0"/>
            <a:chExt cx="850158" cy="1677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0158" cy="167706"/>
            </a:xfrm>
            <a:custGeom>
              <a:avLst/>
              <a:gdLst/>
              <a:ahLst/>
              <a:cxnLst/>
              <a:rect l="l" t="t" r="r" b="b"/>
              <a:pathLst>
                <a:path w="850158" h="167706">
                  <a:moveTo>
                    <a:pt x="83853" y="0"/>
                  </a:moveTo>
                  <a:lnTo>
                    <a:pt x="766305" y="0"/>
                  </a:lnTo>
                  <a:cubicBezTo>
                    <a:pt x="812616" y="0"/>
                    <a:pt x="850158" y="37542"/>
                    <a:pt x="850158" y="83853"/>
                  </a:cubicBezTo>
                  <a:lnTo>
                    <a:pt x="850158" y="83853"/>
                  </a:lnTo>
                  <a:cubicBezTo>
                    <a:pt x="850158" y="106092"/>
                    <a:pt x="841324" y="127421"/>
                    <a:pt x="825598" y="143146"/>
                  </a:cubicBezTo>
                  <a:cubicBezTo>
                    <a:pt x="809873" y="158872"/>
                    <a:pt x="788545" y="167706"/>
                    <a:pt x="766305" y="167706"/>
                  </a:cubicBezTo>
                  <a:lnTo>
                    <a:pt x="83853" y="167706"/>
                  </a:lnTo>
                  <a:cubicBezTo>
                    <a:pt x="37542" y="167706"/>
                    <a:pt x="0" y="130164"/>
                    <a:pt x="0" y="83853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FF800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50158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282341" y="2654917"/>
            <a:ext cx="247229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1단계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60295" y="3246595"/>
            <a:ext cx="634492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준비: 자료 수집과 분석, 초기 아이디어 제안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904516" y="3979227"/>
            <a:ext cx="14478883" cy="636759"/>
            <a:chOff x="0" y="0"/>
            <a:chExt cx="3813368" cy="1677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813368" cy="167706"/>
            </a:xfrm>
            <a:custGeom>
              <a:avLst/>
              <a:gdLst/>
              <a:ahLst/>
              <a:cxnLst/>
              <a:rect l="l" t="t" r="r" b="b"/>
              <a:pathLst>
                <a:path w="3813368" h="167706">
                  <a:moveTo>
                    <a:pt x="21923" y="0"/>
                  </a:moveTo>
                  <a:lnTo>
                    <a:pt x="3791446" y="0"/>
                  </a:lnTo>
                  <a:cubicBezTo>
                    <a:pt x="3797260" y="0"/>
                    <a:pt x="3802836" y="2310"/>
                    <a:pt x="3806947" y="6421"/>
                  </a:cubicBezTo>
                  <a:cubicBezTo>
                    <a:pt x="3811059" y="10532"/>
                    <a:pt x="3813368" y="16109"/>
                    <a:pt x="3813368" y="21923"/>
                  </a:cubicBezTo>
                  <a:lnTo>
                    <a:pt x="3813368" y="145783"/>
                  </a:lnTo>
                  <a:cubicBezTo>
                    <a:pt x="3813368" y="151598"/>
                    <a:pt x="3811059" y="157174"/>
                    <a:pt x="3806947" y="161285"/>
                  </a:cubicBezTo>
                  <a:cubicBezTo>
                    <a:pt x="3802836" y="165396"/>
                    <a:pt x="3797260" y="167706"/>
                    <a:pt x="3791446" y="167706"/>
                  </a:cubicBezTo>
                  <a:lnTo>
                    <a:pt x="21923" y="167706"/>
                  </a:lnTo>
                  <a:cubicBezTo>
                    <a:pt x="16109" y="167706"/>
                    <a:pt x="10532" y="165396"/>
                    <a:pt x="6421" y="161285"/>
                  </a:cubicBezTo>
                  <a:cubicBezTo>
                    <a:pt x="2310" y="157174"/>
                    <a:pt x="0" y="151598"/>
                    <a:pt x="0" y="145783"/>
                  </a:cubicBezTo>
                  <a:lnTo>
                    <a:pt x="0" y="21923"/>
                  </a:lnTo>
                  <a:cubicBezTo>
                    <a:pt x="0" y="16109"/>
                    <a:pt x="2310" y="10532"/>
                    <a:pt x="6421" y="6421"/>
                  </a:cubicBezTo>
                  <a:cubicBezTo>
                    <a:pt x="10532" y="2310"/>
                    <a:pt x="16109" y="0"/>
                    <a:pt x="2192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3813368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132461" y="3979227"/>
            <a:ext cx="4011496" cy="636759"/>
            <a:chOff x="0" y="0"/>
            <a:chExt cx="1056526" cy="1677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56526" cy="167706"/>
            </a:xfrm>
            <a:custGeom>
              <a:avLst/>
              <a:gdLst/>
              <a:ahLst/>
              <a:cxnLst/>
              <a:rect l="l" t="t" r="r" b="b"/>
              <a:pathLst>
                <a:path w="1056526" h="167706">
                  <a:moveTo>
                    <a:pt x="79127" y="0"/>
                  </a:moveTo>
                  <a:lnTo>
                    <a:pt x="977398" y="0"/>
                  </a:lnTo>
                  <a:cubicBezTo>
                    <a:pt x="1021099" y="0"/>
                    <a:pt x="1056526" y="35426"/>
                    <a:pt x="1056526" y="79127"/>
                  </a:cubicBezTo>
                  <a:lnTo>
                    <a:pt x="1056526" y="88579"/>
                  </a:lnTo>
                  <a:cubicBezTo>
                    <a:pt x="1056526" y="109565"/>
                    <a:pt x="1048189" y="129691"/>
                    <a:pt x="1033350" y="144530"/>
                  </a:cubicBezTo>
                  <a:cubicBezTo>
                    <a:pt x="1018511" y="159370"/>
                    <a:pt x="998384" y="167706"/>
                    <a:pt x="977398" y="167706"/>
                  </a:cubicBezTo>
                  <a:lnTo>
                    <a:pt x="79127" y="167706"/>
                  </a:lnTo>
                  <a:cubicBezTo>
                    <a:pt x="35426" y="167706"/>
                    <a:pt x="0" y="132280"/>
                    <a:pt x="0" y="88579"/>
                  </a:cubicBezTo>
                  <a:lnTo>
                    <a:pt x="0" y="79127"/>
                  </a:lnTo>
                  <a:cubicBezTo>
                    <a:pt x="0" y="35426"/>
                    <a:pt x="35426" y="0"/>
                    <a:pt x="79127" y="0"/>
                  </a:cubicBezTo>
                  <a:close/>
                </a:path>
              </a:pathLst>
            </a:custGeom>
            <a:solidFill>
              <a:srgbClr val="624DE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056526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428438" y="4687659"/>
            <a:ext cx="634492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계획: 전략과 목표 설정, 예산 및 자금 조달 계획 수립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902062" y="4103931"/>
            <a:ext cx="247229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2단계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904516" y="6861898"/>
            <a:ext cx="14478883" cy="636759"/>
            <a:chOff x="0" y="0"/>
            <a:chExt cx="3813368" cy="16770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813368" cy="167706"/>
            </a:xfrm>
            <a:custGeom>
              <a:avLst/>
              <a:gdLst/>
              <a:ahLst/>
              <a:cxnLst/>
              <a:rect l="l" t="t" r="r" b="b"/>
              <a:pathLst>
                <a:path w="3813368" h="167706">
                  <a:moveTo>
                    <a:pt x="21923" y="0"/>
                  </a:moveTo>
                  <a:lnTo>
                    <a:pt x="3791446" y="0"/>
                  </a:lnTo>
                  <a:cubicBezTo>
                    <a:pt x="3797260" y="0"/>
                    <a:pt x="3802836" y="2310"/>
                    <a:pt x="3806947" y="6421"/>
                  </a:cubicBezTo>
                  <a:cubicBezTo>
                    <a:pt x="3811059" y="10532"/>
                    <a:pt x="3813368" y="16109"/>
                    <a:pt x="3813368" y="21923"/>
                  </a:cubicBezTo>
                  <a:lnTo>
                    <a:pt x="3813368" y="145783"/>
                  </a:lnTo>
                  <a:cubicBezTo>
                    <a:pt x="3813368" y="151598"/>
                    <a:pt x="3811059" y="157174"/>
                    <a:pt x="3806947" y="161285"/>
                  </a:cubicBezTo>
                  <a:cubicBezTo>
                    <a:pt x="3802836" y="165396"/>
                    <a:pt x="3797260" y="167706"/>
                    <a:pt x="3791446" y="167706"/>
                  </a:cubicBezTo>
                  <a:lnTo>
                    <a:pt x="21923" y="167706"/>
                  </a:lnTo>
                  <a:cubicBezTo>
                    <a:pt x="16109" y="167706"/>
                    <a:pt x="10532" y="165396"/>
                    <a:pt x="6421" y="161285"/>
                  </a:cubicBezTo>
                  <a:cubicBezTo>
                    <a:pt x="2310" y="157174"/>
                    <a:pt x="0" y="151598"/>
                    <a:pt x="0" y="145783"/>
                  </a:cubicBezTo>
                  <a:lnTo>
                    <a:pt x="0" y="21923"/>
                  </a:lnTo>
                  <a:cubicBezTo>
                    <a:pt x="0" y="16109"/>
                    <a:pt x="2310" y="10532"/>
                    <a:pt x="6421" y="6421"/>
                  </a:cubicBezTo>
                  <a:cubicBezTo>
                    <a:pt x="10532" y="2310"/>
                    <a:pt x="16109" y="0"/>
                    <a:pt x="2192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3813368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444524" y="6861898"/>
            <a:ext cx="2657684" cy="636759"/>
            <a:chOff x="0" y="0"/>
            <a:chExt cx="699966" cy="16770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99966" cy="167706"/>
            </a:xfrm>
            <a:custGeom>
              <a:avLst/>
              <a:gdLst/>
              <a:ahLst/>
              <a:cxnLst/>
              <a:rect l="l" t="t" r="r" b="b"/>
              <a:pathLst>
                <a:path w="699966" h="167706">
                  <a:moveTo>
                    <a:pt x="83853" y="0"/>
                  </a:moveTo>
                  <a:lnTo>
                    <a:pt x="616113" y="0"/>
                  </a:lnTo>
                  <a:cubicBezTo>
                    <a:pt x="662424" y="0"/>
                    <a:pt x="699966" y="37542"/>
                    <a:pt x="699966" y="83853"/>
                  </a:cubicBezTo>
                  <a:lnTo>
                    <a:pt x="699966" y="83853"/>
                  </a:lnTo>
                  <a:cubicBezTo>
                    <a:pt x="699966" y="106092"/>
                    <a:pt x="691132" y="127421"/>
                    <a:pt x="675406" y="143146"/>
                  </a:cubicBezTo>
                  <a:cubicBezTo>
                    <a:pt x="659681" y="158872"/>
                    <a:pt x="638352" y="167706"/>
                    <a:pt x="616113" y="167706"/>
                  </a:cubicBezTo>
                  <a:lnTo>
                    <a:pt x="83853" y="167706"/>
                  </a:lnTo>
                  <a:cubicBezTo>
                    <a:pt x="37542" y="167706"/>
                    <a:pt x="0" y="130164"/>
                    <a:pt x="0" y="83853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624DE3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699966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708070" y="7574857"/>
            <a:ext cx="497811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실행: 콘텐츠 제작 및 마케팅 활동 실행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537218" y="6986603"/>
            <a:ext cx="247229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4단계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904601" y="5420290"/>
            <a:ext cx="14478883" cy="636759"/>
            <a:chOff x="0" y="0"/>
            <a:chExt cx="3813368" cy="16770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813368" cy="167706"/>
            </a:xfrm>
            <a:custGeom>
              <a:avLst/>
              <a:gdLst/>
              <a:ahLst/>
              <a:cxnLst/>
              <a:rect l="l" t="t" r="r" b="b"/>
              <a:pathLst>
                <a:path w="3813368" h="167706">
                  <a:moveTo>
                    <a:pt x="21923" y="0"/>
                  </a:moveTo>
                  <a:lnTo>
                    <a:pt x="3791446" y="0"/>
                  </a:lnTo>
                  <a:cubicBezTo>
                    <a:pt x="3797260" y="0"/>
                    <a:pt x="3802836" y="2310"/>
                    <a:pt x="3806947" y="6421"/>
                  </a:cubicBezTo>
                  <a:cubicBezTo>
                    <a:pt x="3811059" y="10532"/>
                    <a:pt x="3813368" y="16109"/>
                    <a:pt x="3813368" y="21923"/>
                  </a:cubicBezTo>
                  <a:lnTo>
                    <a:pt x="3813368" y="145783"/>
                  </a:lnTo>
                  <a:cubicBezTo>
                    <a:pt x="3813368" y="151598"/>
                    <a:pt x="3811059" y="157174"/>
                    <a:pt x="3806947" y="161285"/>
                  </a:cubicBezTo>
                  <a:cubicBezTo>
                    <a:pt x="3802836" y="165396"/>
                    <a:pt x="3797260" y="167706"/>
                    <a:pt x="3791446" y="167706"/>
                  </a:cubicBezTo>
                  <a:lnTo>
                    <a:pt x="21923" y="167706"/>
                  </a:lnTo>
                  <a:cubicBezTo>
                    <a:pt x="16109" y="167706"/>
                    <a:pt x="10532" y="165396"/>
                    <a:pt x="6421" y="161285"/>
                  </a:cubicBezTo>
                  <a:cubicBezTo>
                    <a:pt x="2310" y="157174"/>
                    <a:pt x="0" y="151598"/>
                    <a:pt x="0" y="145783"/>
                  </a:cubicBezTo>
                  <a:lnTo>
                    <a:pt x="0" y="21923"/>
                  </a:lnTo>
                  <a:cubicBezTo>
                    <a:pt x="0" y="16109"/>
                    <a:pt x="2310" y="10532"/>
                    <a:pt x="6421" y="6421"/>
                  </a:cubicBezTo>
                  <a:cubicBezTo>
                    <a:pt x="10532" y="2310"/>
                    <a:pt x="16109" y="0"/>
                    <a:pt x="2192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3813368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144043" y="5420290"/>
            <a:ext cx="1301725" cy="636759"/>
            <a:chOff x="0" y="0"/>
            <a:chExt cx="342841" cy="16770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42841" cy="167706"/>
            </a:xfrm>
            <a:custGeom>
              <a:avLst/>
              <a:gdLst/>
              <a:ahLst/>
              <a:cxnLst/>
              <a:rect l="l" t="t" r="r" b="b"/>
              <a:pathLst>
                <a:path w="342841" h="167706">
                  <a:moveTo>
                    <a:pt x="83853" y="0"/>
                  </a:moveTo>
                  <a:lnTo>
                    <a:pt x="258988" y="0"/>
                  </a:lnTo>
                  <a:cubicBezTo>
                    <a:pt x="281227" y="0"/>
                    <a:pt x="302556" y="8834"/>
                    <a:pt x="318281" y="24560"/>
                  </a:cubicBezTo>
                  <a:cubicBezTo>
                    <a:pt x="334007" y="40285"/>
                    <a:pt x="342841" y="61614"/>
                    <a:pt x="342841" y="83853"/>
                  </a:cubicBezTo>
                  <a:lnTo>
                    <a:pt x="342841" y="83853"/>
                  </a:lnTo>
                  <a:cubicBezTo>
                    <a:pt x="342841" y="130164"/>
                    <a:pt x="305299" y="167706"/>
                    <a:pt x="258988" y="167706"/>
                  </a:cubicBezTo>
                  <a:lnTo>
                    <a:pt x="83853" y="167706"/>
                  </a:lnTo>
                  <a:cubicBezTo>
                    <a:pt x="37542" y="167706"/>
                    <a:pt x="0" y="130164"/>
                    <a:pt x="0" y="83853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624DE3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342841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9413015" y="6129267"/>
            <a:ext cx="568999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자원 확보: 참여자 모집 및 팀 구성, 자원 확보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274592" y="5544995"/>
            <a:ext cx="1040627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3단계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904601" y="8307488"/>
            <a:ext cx="14478883" cy="636759"/>
            <a:chOff x="0" y="0"/>
            <a:chExt cx="3813368" cy="167706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813368" cy="167706"/>
            </a:xfrm>
            <a:custGeom>
              <a:avLst/>
              <a:gdLst/>
              <a:ahLst/>
              <a:cxnLst/>
              <a:rect l="l" t="t" r="r" b="b"/>
              <a:pathLst>
                <a:path w="3813368" h="167706">
                  <a:moveTo>
                    <a:pt x="21923" y="0"/>
                  </a:moveTo>
                  <a:lnTo>
                    <a:pt x="3791446" y="0"/>
                  </a:lnTo>
                  <a:cubicBezTo>
                    <a:pt x="3797260" y="0"/>
                    <a:pt x="3802836" y="2310"/>
                    <a:pt x="3806947" y="6421"/>
                  </a:cubicBezTo>
                  <a:cubicBezTo>
                    <a:pt x="3811059" y="10532"/>
                    <a:pt x="3813368" y="16109"/>
                    <a:pt x="3813368" y="21923"/>
                  </a:cubicBezTo>
                  <a:lnTo>
                    <a:pt x="3813368" y="145783"/>
                  </a:lnTo>
                  <a:cubicBezTo>
                    <a:pt x="3813368" y="151598"/>
                    <a:pt x="3811059" y="157174"/>
                    <a:pt x="3806947" y="161285"/>
                  </a:cubicBezTo>
                  <a:cubicBezTo>
                    <a:pt x="3802836" y="165396"/>
                    <a:pt x="3797260" y="167706"/>
                    <a:pt x="3791446" y="167706"/>
                  </a:cubicBezTo>
                  <a:lnTo>
                    <a:pt x="21923" y="167706"/>
                  </a:lnTo>
                  <a:cubicBezTo>
                    <a:pt x="16109" y="167706"/>
                    <a:pt x="10532" y="165396"/>
                    <a:pt x="6421" y="161285"/>
                  </a:cubicBezTo>
                  <a:cubicBezTo>
                    <a:pt x="2310" y="157174"/>
                    <a:pt x="0" y="151598"/>
                    <a:pt x="0" y="145783"/>
                  </a:cubicBezTo>
                  <a:lnTo>
                    <a:pt x="0" y="21923"/>
                  </a:lnTo>
                  <a:cubicBezTo>
                    <a:pt x="0" y="16109"/>
                    <a:pt x="2310" y="10532"/>
                    <a:pt x="6421" y="6421"/>
                  </a:cubicBezTo>
                  <a:cubicBezTo>
                    <a:pt x="10532" y="2310"/>
                    <a:pt x="16109" y="0"/>
                    <a:pt x="2192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3813368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3102378" y="8307488"/>
            <a:ext cx="3281106" cy="636759"/>
            <a:chOff x="0" y="0"/>
            <a:chExt cx="864160" cy="167706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64160" cy="167706"/>
            </a:xfrm>
            <a:custGeom>
              <a:avLst/>
              <a:gdLst/>
              <a:ahLst/>
              <a:cxnLst/>
              <a:rect l="l" t="t" r="r" b="b"/>
              <a:pathLst>
                <a:path w="864160" h="167706">
                  <a:moveTo>
                    <a:pt x="83853" y="0"/>
                  </a:moveTo>
                  <a:lnTo>
                    <a:pt x="780306" y="0"/>
                  </a:lnTo>
                  <a:cubicBezTo>
                    <a:pt x="826617" y="0"/>
                    <a:pt x="864160" y="37542"/>
                    <a:pt x="864160" y="83853"/>
                  </a:cubicBezTo>
                  <a:lnTo>
                    <a:pt x="864160" y="83853"/>
                  </a:lnTo>
                  <a:cubicBezTo>
                    <a:pt x="864160" y="106092"/>
                    <a:pt x="855325" y="127421"/>
                    <a:pt x="839600" y="143146"/>
                  </a:cubicBezTo>
                  <a:cubicBezTo>
                    <a:pt x="823874" y="158872"/>
                    <a:pt x="802546" y="167706"/>
                    <a:pt x="780306" y="167706"/>
                  </a:cubicBezTo>
                  <a:lnTo>
                    <a:pt x="83853" y="167706"/>
                  </a:lnTo>
                  <a:cubicBezTo>
                    <a:pt x="37542" y="167706"/>
                    <a:pt x="0" y="130164"/>
                    <a:pt x="0" y="83853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624DE3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864160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3411738" y="9020448"/>
            <a:ext cx="340935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평가: 프로모션 성과 측정 및 분석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506784" y="8432193"/>
            <a:ext cx="247229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5단계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094323"/>
            <a:ext cx="18288000" cy="2192677"/>
            <a:chOff x="0" y="0"/>
            <a:chExt cx="4816593" cy="577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77495"/>
            </a:xfrm>
            <a:custGeom>
              <a:avLst/>
              <a:gdLst/>
              <a:ahLst/>
              <a:cxnLst/>
              <a:rect l="l" t="t" r="r" b="b"/>
              <a:pathLst>
                <a:path w="4816592" h="577495">
                  <a:moveTo>
                    <a:pt x="0" y="0"/>
                  </a:moveTo>
                  <a:lnTo>
                    <a:pt x="4816592" y="0"/>
                  </a:lnTo>
                  <a:lnTo>
                    <a:pt x="4816592" y="577495"/>
                  </a:lnTo>
                  <a:lnTo>
                    <a:pt x="0" y="577495"/>
                  </a:lnTo>
                  <a:close/>
                </a:path>
              </a:pathLst>
            </a:custGeom>
            <a:solidFill>
              <a:srgbClr val="FF800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625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490485" y="8881529"/>
            <a:ext cx="1166539" cy="618266"/>
          </a:xfrm>
          <a:custGeom>
            <a:avLst/>
            <a:gdLst/>
            <a:ahLst/>
            <a:cxnLst/>
            <a:rect l="l" t="t" r="r" b="b"/>
            <a:pathLst>
              <a:path w="1166539" h="618266">
                <a:moveTo>
                  <a:pt x="0" y="0"/>
                </a:moveTo>
                <a:lnTo>
                  <a:pt x="1166539" y="0"/>
                </a:lnTo>
                <a:lnTo>
                  <a:pt x="1166539" y="618266"/>
                </a:lnTo>
                <a:lnTo>
                  <a:pt x="0" y="61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475" y="1088469"/>
            <a:ext cx="9842018" cy="703025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07. </a:t>
            </a:r>
            <a:r>
              <a:rPr lang="en-US" sz="2499" dirty="0" err="1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기대</a:t>
            </a: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2499" dirty="0" err="1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효과</a:t>
            </a:r>
            <a:endParaRPr lang="en-US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159858" y="8805693"/>
            <a:ext cx="9252830" cy="69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MZ세대 대상 브랜드 인지도 제고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25150" y="1908637"/>
            <a:ext cx="5786514" cy="2497090"/>
            <a:chOff x="0" y="0"/>
            <a:chExt cx="7715352" cy="332945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7715352" cy="3329453"/>
              <a:chOff x="0" y="0"/>
              <a:chExt cx="1524020" cy="6576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524020" cy="657670"/>
              </a:xfrm>
              <a:custGeom>
                <a:avLst/>
                <a:gdLst/>
                <a:ahLst/>
                <a:cxnLst/>
                <a:rect l="l" t="t" r="r" b="b"/>
                <a:pathLst>
                  <a:path w="1524020" h="657670">
                    <a:moveTo>
                      <a:pt x="57531" y="0"/>
                    </a:moveTo>
                    <a:lnTo>
                      <a:pt x="1466489" y="0"/>
                    </a:lnTo>
                    <a:cubicBezTo>
                      <a:pt x="1498263" y="0"/>
                      <a:pt x="1524020" y="25757"/>
                      <a:pt x="1524020" y="57531"/>
                    </a:cubicBezTo>
                    <a:lnTo>
                      <a:pt x="1524020" y="600139"/>
                    </a:lnTo>
                    <a:cubicBezTo>
                      <a:pt x="1524020" y="631912"/>
                      <a:pt x="1498263" y="657670"/>
                      <a:pt x="1466489" y="657670"/>
                    </a:cubicBezTo>
                    <a:lnTo>
                      <a:pt x="57531" y="657670"/>
                    </a:lnTo>
                    <a:cubicBezTo>
                      <a:pt x="25757" y="657670"/>
                      <a:pt x="0" y="631912"/>
                      <a:pt x="0" y="600139"/>
                    </a:cubicBezTo>
                    <a:lnTo>
                      <a:pt x="0" y="57531"/>
                    </a:lnTo>
                    <a:cubicBezTo>
                      <a:pt x="0" y="25757"/>
                      <a:pt x="25757" y="0"/>
                      <a:pt x="575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524020" cy="7052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6145789" y="698930"/>
              <a:ext cx="849771" cy="849771"/>
            </a:xfrm>
            <a:custGeom>
              <a:avLst/>
              <a:gdLst/>
              <a:ahLst/>
              <a:cxnLst/>
              <a:rect l="l" t="t" r="r" b="b"/>
              <a:pathLst>
                <a:path w="849771" h="849771">
                  <a:moveTo>
                    <a:pt x="0" y="0"/>
                  </a:moveTo>
                  <a:lnTo>
                    <a:pt x="849771" y="0"/>
                  </a:lnTo>
                  <a:lnTo>
                    <a:pt x="849771" y="849772"/>
                  </a:lnTo>
                  <a:lnTo>
                    <a:pt x="0" y="849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719792" y="742816"/>
              <a:ext cx="3661888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SNS 확산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19792" y="1800284"/>
              <a:ext cx="5180451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소셜 미디어에서 브랜드 관련 이야기 및 콘텐츠 활발히 공유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34675" y="4801466"/>
            <a:ext cx="5786514" cy="2497090"/>
            <a:chOff x="0" y="0"/>
            <a:chExt cx="7715352" cy="332945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7715352" cy="3329453"/>
              <a:chOff x="0" y="0"/>
              <a:chExt cx="1524020" cy="65767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524020" cy="657670"/>
              </a:xfrm>
              <a:custGeom>
                <a:avLst/>
                <a:gdLst/>
                <a:ahLst/>
                <a:cxnLst/>
                <a:rect l="l" t="t" r="r" b="b"/>
                <a:pathLst>
                  <a:path w="1524020" h="657670">
                    <a:moveTo>
                      <a:pt x="57531" y="0"/>
                    </a:moveTo>
                    <a:lnTo>
                      <a:pt x="1466489" y="0"/>
                    </a:lnTo>
                    <a:cubicBezTo>
                      <a:pt x="1498263" y="0"/>
                      <a:pt x="1524020" y="25757"/>
                      <a:pt x="1524020" y="57531"/>
                    </a:cubicBezTo>
                    <a:lnTo>
                      <a:pt x="1524020" y="600139"/>
                    </a:lnTo>
                    <a:cubicBezTo>
                      <a:pt x="1524020" y="631912"/>
                      <a:pt x="1498263" y="657670"/>
                      <a:pt x="1466489" y="657670"/>
                    </a:cubicBezTo>
                    <a:lnTo>
                      <a:pt x="57531" y="657670"/>
                    </a:lnTo>
                    <a:cubicBezTo>
                      <a:pt x="25757" y="657670"/>
                      <a:pt x="0" y="631912"/>
                      <a:pt x="0" y="600139"/>
                    </a:cubicBezTo>
                    <a:lnTo>
                      <a:pt x="0" y="57531"/>
                    </a:lnTo>
                    <a:cubicBezTo>
                      <a:pt x="0" y="25757"/>
                      <a:pt x="25757" y="0"/>
                      <a:pt x="575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1524020" cy="7052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6145789" y="698930"/>
              <a:ext cx="849771" cy="849771"/>
            </a:xfrm>
            <a:custGeom>
              <a:avLst/>
              <a:gdLst/>
              <a:ahLst/>
              <a:cxnLst/>
              <a:rect l="l" t="t" r="r" b="b"/>
              <a:pathLst>
                <a:path w="849771" h="849771">
                  <a:moveTo>
                    <a:pt x="0" y="0"/>
                  </a:moveTo>
                  <a:lnTo>
                    <a:pt x="849771" y="0"/>
                  </a:lnTo>
                  <a:lnTo>
                    <a:pt x="849771" y="849772"/>
                  </a:lnTo>
                  <a:lnTo>
                    <a:pt x="0" y="849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719792" y="742816"/>
              <a:ext cx="3661888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구매 의사 결정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19792" y="1800284"/>
              <a:ext cx="5180451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제품이나 서비스 선택 시 우선 고려할 가능성 증가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344</Words>
  <Application>Microsoft Office PowerPoint</Application>
  <PresentationFormat>사용자 지정</PresentationFormat>
  <Paragraphs>96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윤고딕</vt:lpstr>
      <vt:lpstr>마카롱</vt:lpstr>
      <vt:lpstr>Arial</vt:lpstr>
      <vt:lpstr>윤고딕 Semi-Bold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보라색 포인트 프로모션 기획서 프레젠테이션</dc:title>
  <dc:creator>Administrator</dc:creator>
  <cp:lastModifiedBy>FullName</cp:lastModifiedBy>
  <cp:revision>19</cp:revision>
  <dcterms:created xsi:type="dcterms:W3CDTF">2006-08-16T00:00:00Z</dcterms:created>
  <dcterms:modified xsi:type="dcterms:W3CDTF">2025-07-03T07:42:29Z</dcterms:modified>
  <dc:identifier>DAGsFpXP43w</dc:identifier>
</cp:coreProperties>
</file>